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256" r:id="rId2"/>
    <p:sldId id="257" r:id="rId3"/>
    <p:sldId id="258" r:id="rId4"/>
    <p:sldId id="263" r:id="rId5"/>
    <p:sldId id="259" r:id="rId6"/>
    <p:sldId id="260" r:id="rId7"/>
    <p:sldId id="269" r:id="rId8"/>
    <p:sldId id="262" r:id="rId9"/>
    <p:sldId id="270" r:id="rId10"/>
    <p:sldId id="274" r:id="rId11"/>
    <p:sldId id="271" r:id="rId12"/>
    <p:sldId id="272" r:id="rId13"/>
    <p:sldId id="265" r:id="rId14"/>
    <p:sldId id="26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5/20/2023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415274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2026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5497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73829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750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4545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361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60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3397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7333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74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1517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56982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doi.org/10.1063/5.0036200"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search?q=al6062&amp;rlz=1C1RXQR_enIN1026IN1026&amp;oq=AL6062&amp;aqs=chrome.0.35i39.1409j0j9&amp;sourceid=chrome&amp;ie=UTF-8" TargetMode="External"/><Relationship Id="rId7"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google.com/search?q=ST1020+steel+&amp;rlz=1C1RXQR_enIN1026IN1026&amp;sxsrf=ALiCzsa1bEO9pJHcxQyawjgQmgQjCeeS5Q%3A1666796364559&amp;ei=TEtZY83WIbmcseMP5eSfoA4&amp;ved=0ahUKEwjNrOOplP76AhU5TmwGHWXyB-QQ4dUDCA8&amp;uact=5&amp;oq=ST1020+steel+&amp;gs_lcp=Cgdnd3Mtd2l6EAMyBAgjECcyCAgAEBYQHhAPMgUIABCGAzIFCAAQhgMyBQgAEIYDOgcIIxCwAxAnOgkIABAHEB4QsAM6BwgAEB4QsAM6BAgAEB46BggAEAUQHjoICAAQFhAeEAo6BggAEBYQHkoECEEYAUoECEYYAFDuA1jRFmC2GGgBcAB4AIABdYgB4wWSAQMyLjWYAQCgAQHIAQrAAQE&amp;sclient=gws-wiz" TargetMode="External"/><Relationship Id="rId5" Type="http://schemas.openxmlformats.org/officeDocument/2006/relationships/hyperlink" Target="https://en.wikipedia.org/wiki/Friction_stir_spot_welding" TargetMode="External"/><Relationship Id="rId4" Type="http://schemas.openxmlformats.org/officeDocument/2006/relationships/hyperlink" Target="https://www.google.com/search?q=anova&amp;rlz=1C1RXQR_enIN1026IN1026&amp;oq=anova&amp;aqs=chrome.0.69i59j0i433i512l2j0i20i263i433i512l2j0i512j0i131i433i512l2j0i433i512j0i512.2112j0j9&amp;sourceid=chrome&amp;ie=UTF-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198" y="2981697"/>
            <a:ext cx="11737303" cy="504056"/>
          </a:xfrm>
        </p:spPr>
        <p:txBody>
          <a:bodyPr>
            <a:noAutofit/>
          </a:bodyPr>
          <a:lstStyle/>
          <a:p>
            <a:r>
              <a:rPr lang="en-US" sz="3000" b="1" dirty="0">
                <a:latin typeface="Times New Roman" panose="02020603050405020304" pitchFamily="18" charset="0"/>
                <a:cs typeface="Times New Roman" panose="02020603050405020304" pitchFamily="18" charset="0"/>
              </a:rPr>
              <a:t>Friction Stir Spot Welding of Dissimilar Metals and Thicknesses</a:t>
            </a:r>
          </a:p>
        </p:txBody>
      </p:sp>
      <p:sp>
        <p:nvSpPr>
          <p:cNvPr id="3" name="Subtitle 2"/>
          <p:cNvSpPr>
            <a:spLocks noGrp="1"/>
          </p:cNvSpPr>
          <p:nvPr>
            <p:ph type="subTitle" idx="1"/>
          </p:nvPr>
        </p:nvSpPr>
        <p:spPr>
          <a:xfrm>
            <a:off x="610962" y="4066778"/>
            <a:ext cx="4105672" cy="360040"/>
          </a:xfrm>
        </p:spPr>
        <p:txBody>
          <a:bodyPr vert="horz" lIns="91440" tIns="45720" rIns="91440" bIns="45720" rtlCol="0" anchor="t">
            <a:normAutofit lnSpcReduction="10000"/>
          </a:bodyPr>
          <a:lstStyle/>
          <a:p>
            <a:r>
              <a:rPr lang="en-US" sz="2000" u="sng"/>
              <a:t>Presented by</a:t>
            </a:r>
            <a:r>
              <a:rPr lang="en-US" sz="2000"/>
              <a:t>: </a:t>
            </a:r>
          </a:p>
        </p:txBody>
      </p:sp>
      <p:sp>
        <p:nvSpPr>
          <p:cNvPr id="5" name="TextBox 4">
            <a:extLst>
              <a:ext uri="{FF2B5EF4-FFF2-40B4-BE49-F238E27FC236}">
                <a16:creationId xmlns:a16="http://schemas.microsoft.com/office/drawing/2014/main" id="{5FE4B411-EBF7-D4AC-D9E8-FBE95EC0516E}"/>
              </a:ext>
            </a:extLst>
          </p:cNvPr>
          <p:cNvSpPr txBox="1"/>
          <p:nvPr/>
        </p:nvSpPr>
        <p:spPr>
          <a:xfrm>
            <a:off x="7845016" y="4028547"/>
            <a:ext cx="1861725" cy="400110"/>
          </a:xfrm>
          <a:prstGeom prst="rect">
            <a:avLst/>
          </a:prstGeom>
          <a:noFill/>
        </p:spPr>
        <p:txBody>
          <a:bodyPr wrap="square" lIns="91440" tIns="45720" rIns="91440" bIns="45720" anchor="t">
            <a:spAutoFit/>
          </a:bodyPr>
          <a:lstStyle/>
          <a:p>
            <a:r>
              <a:rPr lang="en-US" sz="2000" u="sng" dirty="0"/>
              <a:t>Project Guide</a:t>
            </a:r>
            <a:r>
              <a:rPr lang="en-US" sz="2000" dirty="0"/>
              <a:t>:</a:t>
            </a:r>
            <a:endParaRPr lang="en-US" sz="2000" dirty="0">
              <a:cs typeface="Calibri"/>
            </a:endParaRPr>
          </a:p>
        </p:txBody>
      </p:sp>
      <p:sp>
        <p:nvSpPr>
          <p:cNvPr id="7" name="TextBox 6">
            <a:extLst>
              <a:ext uri="{FF2B5EF4-FFF2-40B4-BE49-F238E27FC236}">
                <a16:creationId xmlns:a16="http://schemas.microsoft.com/office/drawing/2014/main" id="{8685919C-6A2E-5895-6481-DE6C582CEF25}"/>
              </a:ext>
            </a:extLst>
          </p:cNvPr>
          <p:cNvSpPr txBox="1"/>
          <p:nvPr/>
        </p:nvSpPr>
        <p:spPr>
          <a:xfrm>
            <a:off x="825420" y="4431010"/>
            <a:ext cx="3673623" cy="1015663"/>
          </a:xfrm>
          <a:prstGeom prst="rect">
            <a:avLst/>
          </a:prstGeom>
          <a:noFill/>
        </p:spPr>
        <p:txBody>
          <a:bodyPr wrap="square" lIns="91440" tIns="45720" rIns="91440" bIns="45720" anchor="t">
            <a:spAutoFit/>
          </a:bodyPr>
          <a:lstStyle/>
          <a:p>
            <a:pPr algn="ctr"/>
            <a:r>
              <a:rPr lang="en-US" sz="2000" dirty="0">
                <a:solidFill>
                  <a:schemeClr val="accent1"/>
                </a:solidFill>
              </a:rPr>
              <a:t>K. Pranay Teja (19951A0337)</a:t>
            </a:r>
            <a:endParaRPr lang="en-US" dirty="0">
              <a:solidFill>
                <a:schemeClr val="accent1"/>
              </a:solidFill>
              <a:cs typeface="Calibri" panose="020F0502020204030204"/>
            </a:endParaRPr>
          </a:p>
          <a:p>
            <a:pPr algn="ctr"/>
            <a:r>
              <a:rPr lang="en-US" sz="2000" dirty="0">
                <a:solidFill>
                  <a:schemeClr val="accent1"/>
                </a:solidFill>
              </a:rPr>
              <a:t>R. Karthik (20955A0311)</a:t>
            </a:r>
            <a:endParaRPr lang="en-US" sz="2000" dirty="0">
              <a:solidFill>
                <a:schemeClr val="accent1"/>
              </a:solidFill>
              <a:cs typeface="Calibri" panose="020F0502020204030204"/>
            </a:endParaRPr>
          </a:p>
          <a:p>
            <a:pPr algn="ctr"/>
            <a:r>
              <a:rPr lang="en-US" sz="2000" dirty="0">
                <a:solidFill>
                  <a:schemeClr val="accent1"/>
                </a:solidFill>
              </a:rPr>
              <a:t>P. Karthik (19951A0318)</a:t>
            </a:r>
            <a:endParaRPr lang="en-US" sz="2000" dirty="0">
              <a:solidFill>
                <a:schemeClr val="accent1"/>
              </a:solidFill>
              <a:cs typeface="Calibri" panose="020F0502020204030204"/>
            </a:endParaRPr>
          </a:p>
        </p:txBody>
      </p:sp>
      <p:sp>
        <p:nvSpPr>
          <p:cNvPr id="9" name="TextBox 8">
            <a:extLst>
              <a:ext uri="{FF2B5EF4-FFF2-40B4-BE49-F238E27FC236}">
                <a16:creationId xmlns:a16="http://schemas.microsoft.com/office/drawing/2014/main" id="{EF681CC6-A318-9F63-B6AB-105FB23D99FF}"/>
              </a:ext>
            </a:extLst>
          </p:cNvPr>
          <p:cNvSpPr txBox="1"/>
          <p:nvPr/>
        </p:nvSpPr>
        <p:spPr>
          <a:xfrm>
            <a:off x="7248129" y="4427714"/>
            <a:ext cx="2778198" cy="461665"/>
          </a:xfrm>
          <a:prstGeom prst="rect">
            <a:avLst/>
          </a:prstGeom>
          <a:noFill/>
        </p:spPr>
        <p:txBody>
          <a:bodyPr wrap="square" lIns="91440" tIns="45720" rIns="91440" bIns="45720" anchor="t">
            <a:spAutoFit/>
          </a:bodyPr>
          <a:lstStyle/>
          <a:p>
            <a:pPr algn="ctr"/>
            <a:r>
              <a:rPr lang="en-US" sz="2400" dirty="0">
                <a:solidFill>
                  <a:schemeClr val="accent1"/>
                </a:solidFill>
              </a:rPr>
              <a:t>Mr. C. Labesh Kumar</a:t>
            </a:r>
          </a:p>
        </p:txBody>
      </p:sp>
      <p:pic>
        <p:nvPicPr>
          <p:cNvPr id="2054" name="Picture 6" descr="Institute of Aeronautical Engineering - [IARE], Hyderabad - Faculty Details  2023-2024">
            <a:extLst>
              <a:ext uri="{FF2B5EF4-FFF2-40B4-BE49-F238E27FC236}">
                <a16:creationId xmlns:a16="http://schemas.microsoft.com/office/drawing/2014/main" id="{E4AEF596-B66B-BC96-BAB3-5D3B940A6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6367" y="-2118"/>
            <a:ext cx="1815631" cy="19411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5884C8-0611-E0FD-C5EC-566EDEF09A80}"/>
              </a:ext>
            </a:extLst>
          </p:cNvPr>
          <p:cNvSpPr txBox="1"/>
          <p:nvPr/>
        </p:nvSpPr>
        <p:spPr>
          <a:xfrm>
            <a:off x="1752077" y="1877337"/>
            <a:ext cx="889582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chemeClr val="accent1"/>
                </a:solidFill>
              </a:rPr>
              <a:t>Department of Mechanical Engineering</a:t>
            </a:r>
          </a:p>
        </p:txBody>
      </p:sp>
      <p:pic>
        <p:nvPicPr>
          <p:cNvPr id="11" name="Picture 11">
            <a:extLst>
              <a:ext uri="{FF2B5EF4-FFF2-40B4-BE49-F238E27FC236}">
                <a16:creationId xmlns:a16="http://schemas.microsoft.com/office/drawing/2014/main" id="{D12BC8E3-A3C6-77D3-896D-012C3806073F}"/>
              </a:ext>
            </a:extLst>
          </p:cNvPr>
          <p:cNvPicPr>
            <a:picLocks noChangeAspect="1"/>
          </p:cNvPicPr>
          <p:nvPr/>
        </p:nvPicPr>
        <p:blipFill>
          <a:blip r:embed="rId4"/>
          <a:stretch>
            <a:fillRect/>
          </a:stretch>
        </p:blipFill>
        <p:spPr>
          <a:xfrm>
            <a:off x="0" y="-4141"/>
            <a:ext cx="10372725" cy="1951383"/>
          </a:xfrm>
          <a:prstGeom prst="rect">
            <a:avLst/>
          </a:prstGeom>
        </p:spPr>
      </p:pic>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D465-35E5-5C46-EC3B-61BBDA9179BD}"/>
              </a:ext>
            </a:extLst>
          </p:cNvPr>
          <p:cNvSpPr>
            <a:spLocks noGrp="1"/>
          </p:cNvSpPr>
          <p:nvPr>
            <p:ph type="title"/>
          </p:nvPr>
        </p:nvSpPr>
        <p:spPr/>
        <p:txBody>
          <a:bodyPr/>
          <a:lstStyle/>
          <a:p>
            <a:r>
              <a:rPr lang="en-US" b="1" dirty="0">
                <a:latin typeface="Times New Roman"/>
                <a:cs typeface="Times New Roman"/>
              </a:rPr>
              <a:t>3D Modeling of the tool in Fusion 360</a:t>
            </a:r>
          </a:p>
        </p:txBody>
      </p:sp>
      <p:pic>
        <p:nvPicPr>
          <p:cNvPr id="3" name="Picture 3">
            <a:extLst>
              <a:ext uri="{FF2B5EF4-FFF2-40B4-BE49-F238E27FC236}">
                <a16:creationId xmlns:a16="http://schemas.microsoft.com/office/drawing/2014/main" id="{DE11A51E-51EE-62DB-657A-503A18035363}"/>
              </a:ext>
            </a:extLst>
          </p:cNvPr>
          <p:cNvPicPr>
            <a:picLocks noChangeAspect="1"/>
          </p:cNvPicPr>
          <p:nvPr/>
        </p:nvPicPr>
        <p:blipFill>
          <a:blip r:embed="rId2"/>
          <a:stretch>
            <a:fillRect/>
          </a:stretch>
        </p:blipFill>
        <p:spPr>
          <a:xfrm>
            <a:off x="970845" y="2267819"/>
            <a:ext cx="5019793" cy="2322360"/>
          </a:xfrm>
          <a:prstGeom prst="rect">
            <a:avLst/>
          </a:prstGeom>
        </p:spPr>
      </p:pic>
      <p:pic>
        <p:nvPicPr>
          <p:cNvPr id="4" name="Picture 4" descr="Chart, diagram&#10;&#10;Description automatically generated">
            <a:extLst>
              <a:ext uri="{FF2B5EF4-FFF2-40B4-BE49-F238E27FC236}">
                <a16:creationId xmlns:a16="http://schemas.microsoft.com/office/drawing/2014/main" id="{9B3FAF9D-FCBA-755C-79BD-2F21E6A9DAFC}"/>
              </a:ext>
            </a:extLst>
          </p:cNvPr>
          <p:cNvPicPr>
            <a:picLocks noChangeAspect="1"/>
          </p:cNvPicPr>
          <p:nvPr/>
        </p:nvPicPr>
        <p:blipFill>
          <a:blip r:embed="rId3"/>
          <a:stretch>
            <a:fillRect/>
          </a:stretch>
        </p:blipFill>
        <p:spPr>
          <a:xfrm>
            <a:off x="6455364" y="2267820"/>
            <a:ext cx="5019792" cy="2322359"/>
          </a:xfrm>
          <a:prstGeom prst="rect">
            <a:avLst/>
          </a:prstGeom>
        </p:spPr>
      </p:pic>
      <p:sp>
        <p:nvSpPr>
          <p:cNvPr id="5" name="TextBox 4">
            <a:extLst>
              <a:ext uri="{FF2B5EF4-FFF2-40B4-BE49-F238E27FC236}">
                <a16:creationId xmlns:a16="http://schemas.microsoft.com/office/drawing/2014/main" id="{19C474B0-A094-97EE-958F-19FB27C171C0}"/>
              </a:ext>
            </a:extLst>
          </p:cNvPr>
          <p:cNvSpPr txBox="1"/>
          <p:nvPr/>
        </p:nvSpPr>
        <p:spPr>
          <a:xfrm>
            <a:off x="2530592" y="4957703"/>
            <a:ext cx="19097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ea typeface="+mj-ea"/>
                <a:cs typeface="Times New Roman"/>
              </a:rPr>
              <a:t>Front View</a:t>
            </a:r>
          </a:p>
        </p:txBody>
      </p:sp>
      <p:sp>
        <p:nvSpPr>
          <p:cNvPr id="6" name="TextBox 5">
            <a:extLst>
              <a:ext uri="{FF2B5EF4-FFF2-40B4-BE49-F238E27FC236}">
                <a16:creationId xmlns:a16="http://schemas.microsoft.com/office/drawing/2014/main" id="{382811D8-4EDA-2E0B-D4FE-9D3C32990801}"/>
              </a:ext>
            </a:extLst>
          </p:cNvPr>
          <p:cNvSpPr txBox="1"/>
          <p:nvPr/>
        </p:nvSpPr>
        <p:spPr>
          <a:xfrm>
            <a:off x="8175036" y="4957703"/>
            <a:ext cx="15804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ea typeface="+mj-ea"/>
                <a:cs typeface="Times New Roman"/>
              </a:rPr>
              <a:t>Top view</a:t>
            </a:r>
          </a:p>
        </p:txBody>
      </p:sp>
    </p:spTree>
    <p:extLst>
      <p:ext uri="{BB962C8B-B14F-4D97-AF65-F5344CB8AC3E}">
        <p14:creationId xmlns:p14="http://schemas.microsoft.com/office/powerpoint/2010/main" val="417787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5264-E249-3580-8AF3-62CCE894620A}"/>
              </a:ext>
            </a:extLst>
          </p:cNvPr>
          <p:cNvSpPr>
            <a:spLocks noGrp="1"/>
          </p:cNvSpPr>
          <p:nvPr>
            <p:ph type="title"/>
          </p:nvPr>
        </p:nvSpPr>
        <p:spPr/>
        <p:txBody>
          <a:bodyPr/>
          <a:lstStyle/>
          <a:p>
            <a:r>
              <a:rPr lang="en-US" b="1" dirty="0">
                <a:latin typeface="Times New Roman"/>
                <a:cs typeface="Times New Roman"/>
              </a:rPr>
              <a:t>Tool before and after Hardness</a:t>
            </a:r>
          </a:p>
        </p:txBody>
      </p:sp>
      <p:pic>
        <p:nvPicPr>
          <p:cNvPr id="4" name="Picture 4">
            <a:extLst>
              <a:ext uri="{FF2B5EF4-FFF2-40B4-BE49-F238E27FC236}">
                <a16:creationId xmlns:a16="http://schemas.microsoft.com/office/drawing/2014/main" id="{877D12D8-1EF0-201D-C1EE-9B8CBD4BC855}"/>
              </a:ext>
            </a:extLst>
          </p:cNvPr>
          <p:cNvPicPr>
            <a:picLocks noChangeAspect="1"/>
          </p:cNvPicPr>
          <p:nvPr/>
        </p:nvPicPr>
        <p:blipFill>
          <a:blip r:embed="rId2"/>
          <a:stretch>
            <a:fillRect/>
          </a:stretch>
        </p:blipFill>
        <p:spPr>
          <a:xfrm>
            <a:off x="3187662" y="1934815"/>
            <a:ext cx="2208528" cy="2006111"/>
          </a:xfrm>
          <a:prstGeom prst="rect">
            <a:avLst/>
          </a:prstGeom>
        </p:spPr>
      </p:pic>
      <p:pic>
        <p:nvPicPr>
          <p:cNvPr id="6" name="Picture 5" descr="A picture containing cup, indoor, tableware, silver&#10;&#10;Description automatically generated">
            <a:extLst>
              <a:ext uri="{FF2B5EF4-FFF2-40B4-BE49-F238E27FC236}">
                <a16:creationId xmlns:a16="http://schemas.microsoft.com/office/drawing/2014/main" id="{8E7818D2-BE81-552F-395D-A138F0ED1C52}"/>
              </a:ext>
            </a:extLst>
          </p:cNvPr>
          <p:cNvPicPr>
            <a:picLocks noChangeAspect="1"/>
          </p:cNvPicPr>
          <p:nvPr/>
        </p:nvPicPr>
        <p:blipFill>
          <a:blip r:embed="rId3"/>
          <a:stretch>
            <a:fillRect/>
          </a:stretch>
        </p:blipFill>
        <p:spPr>
          <a:xfrm>
            <a:off x="1162956" y="1465101"/>
            <a:ext cx="1976332" cy="2950009"/>
          </a:xfrm>
          <a:prstGeom prst="rect">
            <a:avLst/>
          </a:prstGeom>
        </p:spPr>
      </p:pic>
      <p:sp>
        <p:nvSpPr>
          <p:cNvPr id="7" name="TextBox 6">
            <a:extLst>
              <a:ext uri="{FF2B5EF4-FFF2-40B4-BE49-F238E27FC236}">
                <a16:creationId xmlns:a16="http://schemas.microsoft.com/office/drawing/2014/main" id="{80D1C2D9-2819-887B-9CF2-F7D0CECC9078}"/>
              </a:ext>
            </a:extLst>
          </p:cNvPr>
          <p:cNvSpPr txBox="1"/>
          <p:nvPr/>
        </p:nvSpPr>
        <p:spPr>
          <a:xfrm>
            <a:off x="2525612" y="4588047"/>
            <a:ext cx="12281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ea typeface="+mj-ea"/>
                <a:cs typeface="Times New Roman"/>
              </a:rPr>
              <a:t>Before</a:t>
            </a:r>
          </a:p>
        </p:txBody>
      </p:sp>
      <p:pic>
        <p:nvPicPr>
          <p:cNvPr id="8" name="Picture 8" descr="A picture containing cup&#10;&#10;Description automatically generated">
            <a:extLst>
              <a:ext uri="{FF2B5EF4-FFF2-40B4-BE49-F238E27FC236}">
                <a16:creationId xmlns:a16="http://schemas.microsoft.com/office/drawing/2014/main" id="{322C3FD0-0643-8163-A46B-2C483DAFC1B4}"/>
              </a:ext>
            </a:extLst>
          </p:cNvPr>
          <p:cNvPicPr>
            <a:picLocks noChangeAspect="1"/>
          </p:cNvPicPr>
          <p:nvPr/>
        </p:nvPicPr>
        <p:blipFill>
          <a:blip r:embed="rId4"/>
          <a:stretch>
            <a:fillRect/>
          </a:stretch>
        </p:blipFill>
        <p:spPr>
          <a:xfrm>
            <a:off x="7104474" y="1464623"/>
            <a:ext cx="2508015" cy="2978608"/>
          </a:xfrm>
          <a:prstGeom prst="rect">
            <a:avLst/>
          </a:prstGeom>
        </p:spPr>
      </p:pic>
      <p:pic>
        <p:nvPicPr>
          <p:cNvPr id="9" name="Picture 9">
            <a:extLst>
              <a:ext uri="{FF2B5EF4-FFF2-40B4-BE49-F238E27FC236}">
                <a16:creationId xmlns:a16="http://schemas.microsoft.com/office/drawing/2014/main" id="{A95F2FE6-BF95-A5AF-1D88-4CEA6BE60E58}"/>
              </a:ext>
            </a:extLst>
          </p:cNvPr>
          <p:cNvPicPr>
            <a:picLocks noChangeAspect="1"/>
          </p:cNvPicPr>
          <p:nvPr/>
        </p:nvPicPr>
        <p:blipFill>
          <a:blip r:embed="rId5"/>
          <a:stretch>
            <a:fillRect/>
          </a:stretch>
        </p:blipFill>
        <p:spPr>
          <a:xfrm>
            <a:off x="9663289" y="1827224"/>
            <a:ext cx="2159941" cy="2300442"/>
          </a:xfrm>
          <a:prstGeom prst="rect">
            <a:avLst/>
          </a:prstGeom>
        </p:spPr>
      </p:pic>
      <p:sp>
        <p:nvSpPr>
          <p:cNvPr id="10" name="TextBox 9">
            <a:extLst>
              <a:ext uri="{FF2B5EF4-FFF2-40B4-BE49-F238E27FC236}">
                <a16:creationId xmlns:a16="http://schemas.microsoft.com/office/drawing/2014/main" id="{1873A9AE-4D32-DA5E-16DA-E903D3E101FE}"/>
              </a:ext>
            </a:extLst>
          </p:cNvPr>
          <p:cNvSpPr txBox="1"/>
          <p:nvPr/>
        </p:nvSpPr>
        <p:spPr>
          <a:xfrm>
            <a:off x="9162814" y="4581407"/>
            <a:ext cx="9971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Times New Roman"/>
                <a:ea typeface="+mj-ea"/>
                <a:cs typeface="Times New Roman"/>
              </a:rPr>
              <a:t>After</a:t>
            </a:r>
          </a:p>
        </p:txBody>
      </p:sp>
      <p:sp>
        <p:nvSpPr>
          <p:cNvPr id="11" name="TextBox 10">
            <a:extLst>
              <a:ext uri="{FF2B5EF4-FFF2-40B4-BE49-F238E27FC236}">
                <a16:creationId xmlns:a16="http://schemas.microsoft.com/office/drawing/2014/main" id="{EF48FC91-F6A1-5675-1948-BB2A50003549}"/>
              </a:ext>
            </a:extLst>
          </p:cNvPr>
          <p:cNvSpPr txBox="1"/>
          <p:nvPr/>
        </p:nvSpPr>
        <p:spPr>
          <a:xfrm>
            <a:off x="1157111" y="5145851"/>
            <a:ext cx="4270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Brinell Hardness - 63 HRC</a:t>
            </a:r>
            <a:endParaRPr lang="en-US" dirty="0"/>
          </a:p>
          <a:p>
            <a:pPr marL="285750" indent="-285750">
              <a:buFont typeface="Arial"/>
              <a:buChar char="•"/>
            </a:pPr>
            <a:endParaRPr lang="en-US" dirty="0">
              <a:cs typeface="Calibri" panose="020F0502020204030204"/>
            </a:endParaRPr>
          </a:p>
          <a:p>
            <a:pPr marL="285750" indent="-285750">
              <a:buFont typeface="Arial"/>
              <a:buChar char="•"/>
            </a:pPr>
            <a:endParaRPr lang="en-US" dirty="0">
              <a:cs typeface="Calibri" panose="020F0502020204030204"/>
            </a:endParaRPr>
          </a:p>
        </p:txBody>
      </p:sp>
      <p:sp>
        <p:nvSpPr>
          <p:cNvPr id="12" name="TextBox 11">
            <a:extLst>
              <a:ext uri="{FF2B5EF4-FFF2-40B4-BE49-F238E27FC236}">
                <a16:creationId xmlns:a16="http://schemas.microsoft.com/office/drawing/2014/main" id="{46F5116A-DBD4-B912-D1F7-9F0FBA57E95C}"/>
              </a:ext>
            </a:extLst>
          </p:cNvPr>
          <p:cNvSpPr txBox="1"/>
          <p:nvPr/>
        </p:nvSpPr>
        <p:spPr>
          <a:xfrm>
            <a:off x="7530352" y="5145740"/>
            <a:ext cx="40520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Brinell Hardness - 69 HRC</a:t>
            </a:r>
          </a:p>
          <a:p>
            <a:pPr marL="285750" indent="-285750">
              <a:buFont typeface="Arial"/>
              <a:buChar char="•"/>
            </a:pPr>
            <a:endParaRPr lang="en-US" dirty="0">
              <a:cs typeface="Calibri" panose="020F0502020204030204"/>
            </a:endParaRPr>
          </a:p>
        </p:txBody>
      </p:sp>
    </p:spTree>
    <p:extLst>
      <p:ext uri="{BB962C8B-B14F-4D97-AF65-F5344CB8AC3E}">
        <p14:creationId xmlns:p14="http://schemas.microsoft.com/office/powerpoint/2010/main" val="402227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4029-0E43-F6F4-5E89-1301BC33D25D}"/>
              </a:ext>
            </a:extLst>
          </p:cNvPr>
          <p:cNvSpPr>
            <a:spLocks noGrp="1"/>
          </p:cNvSpPr>
          <p:nvPr>
            <p:ph type="title"/>
          </p:nvPr>
        </p:nvSpPr>
        <p:spPr/>
        <p:txBody>
          <a:bodyPr>
            <a:normAutofit/>
          </a:bodyPr>
          <a:lstStyle/>
          <a:p>
            <a:r>
              <a:rPr lang="en-US" b="1" dirty="0">
                <a:latin typeface="Times New Roman"/>
                <a:cs typeface="Times New Roman"/>
              </a:rPr>
              <a:t>FSSW Procedure and Prototyping </a:t>
            </a:r>
          </a:p>
        </p:txBody>
      </p:sp>
      <p:sp>
        <p:nvSpPr>
          <p:cNvPr id="3" name="TextBox 2">
            <a:extLst>
              <a:ext uri="{FF2B5EF4-FFF2-40B4-BE49-F238E27FC236}">
                <a16:creationId xmlns:a16="http://schemas.microsoft.com/office/drawing/2014/main" id="{C7C18EBD-C986-AAF4-730E-3B472196C770}"/>
              </a:ext>
            </a:extLst>
          </p:cNvPr>
          <p:cNvSpPr txBox="1"/>
          <p:nvPr/>
        </p:nvSpPr>
        <p:spPr>
          <a:xfrm>
            <a:off x="1013011" y="1640540"/>
            <a:ext cx="943983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cs typeface="Calibri" panose="020F0502020204030204"/>
              </a:rPr>
              <a:t>We reduced the thickness of the steel sheet using the surface grinding machine.</a:t>
            </a:r>
          </a:p>
          <a:p>
            <a:pPr marL="285750" indent="-285750">
              <a:buFont typeface="Arial"/>
              <a:buChar char="•"/>
            </a:pPr>
            <a:r>
              <a:rPr lang="en-US" sz="2000" dirty="0">
                <a:cs typeface="Calibri" panose="020F0502020204030204"/>
              </a:rPr>
              <a:t>We place the </a:t>
            </a:r>
            <a:r>
              <a:rPr lang="en-US" sz="2000" dirty="0" err="1">
                <a:cs typeface="Calibri" panose="020F0502020204030204"/>
              </a:rPr>
              <a:t>Aluminium</a:t>
            </a:r>
            <a:r>
              <a:rPr lang="en-US" sz="2000" dirty="0">
                <a:cs typeface="Calibri" panose="020F0502020204030204"/>
              </a:rPr>
              <a:t> on top of Steel plate like a lap joint.</a:t>
            </a:r>
          </a:p>
          <a:p>
            <a:pPr marL="285750" indent="-285750">
              <a:buFont typeface="Arial"/>
              <a:buChar char="•"/>
            </a:pPr>
            <a:r>
              <a:rPr lang="en-US" sz="2000" dirty="0">
                <a:cs typeface="Calibri" panose="020F0502020204030204"/>
              </a:rPr>
              <a:t>After placing the lap joining we perform the FSSW and join the dissimilar metals.</a:t>
            </a:r>
          </a:p>
          <a:p>
            <a:pPr marL="285750" indent="-285750">
              <a:buFont typeface="Arial"/>
              <a:buChar char="•"/>
            </a:pPr>
            <a:r>
              <a:rPr lang="en-US" sz="2000" dirty="0">
                <a:cs typeface="Calibri" panose="020F0502020204030204"/>
              </a:rPr>
              <a:t>We are performing this operation using the Drilling machine in our college.</a:t>
            </a:r>
          </a:p>
          <a:p>
            <a:pPr marL="285750" indent="-285750">
              <a:buFont typeface="Arial"/>
              <a:buChar char="•"/>
            </a:pPr>
            <a:r>
              <a:rPr lang="en-US" sz="2000" dirty="0">
                <a:cs typeface="Calibri" panose="020F0502020204030204"/>
              </a:rPr>
              <a:t>We fix our tool  it to the drilling machine and place the metal sheets in the lap joint position and perform FSSW.</a:t>
            </a:r>
          </a:p>
          <a:p>
            <a:pPr marL="285750" indent="-285750">
              <a:buFont typeface="Arial"/>
              <a:buChar char="•"/>
            </a:pPr>
            <a:endParaRPr lang="en-US" dirty="0">
              <a:cs typeface="Calibri" panose="020F0502020204030204"/>
            </a:endParaRPr>
          </a:p>
          <a:p>
            <a:pPr marL="285750" indent="-285750">
              <a:buFont typeface="Arial"/>
              <a:buChar char="•"/>
            </a:pPr>
            <a:endParaRPr lang="en-US" dirty="0">
              <a:cs typeface="Calibri" panose="020F0502020204030204"/>
            </a:endParaRPr>
          </a:p>
        </p:txBody>
      </p:sp>
      <p:pic>
        <p:nvPicPr>
          <p:cNvPr id="4" name="Picture 4" descr="A picture containing text, wall, bathroom, indoor&#10;&#10;Description automatically generated">
            <a:extLst>
              <a:ext uri="{FF2B5EF4-FFF2-40B4-BE49-F238E27FC236}">
                <a16:creationId xmlns:a16="http://schemas.microsoft.com/office/drawing/2014/main" id="{8A4D0794-A89A-3941-FFA2-20C6AAA5595F}"/>
              </a:ext>
            </a:extLst>
          </p:cNvPr>
          <p:cNvPicPr>
            <a:picLocks noChangeAspect="1"/>
          </p:cNvPicPr>
          <p:nvPr/>
        </p:nvPicPr>
        <p:blipFill>
          <a:blip r:embed="rId2"/>
          <a:stretch>
            <a:fillRect/>
          </a:stretch>
        </p:blipFill>
        <p:spPr>
          <a:xfrm rot="-5400000">
            <a:off x="2647522" y="3257785"/>
            <a:ext cx="2042730" cy="3691467"/>
          </a:xfrm>
          <a:prstGeom prst="rect">
            <a:avLst/>
          </a:prstGeom>
        </p:spPr>
      </p:pic>
      <p:pic>
        <p:nvPicPr>
          <p:cNvPr id="5" name="Picture 5" descr="A picture containing indoor&#10;&#10;Description automatically generated">
            <a:extLst>
              <a:ext uri="{FF2B5EF4-FFF2-40B4-BE49-F238E27FC236}">
                <a16:creationId xmlns:a16="http://schemas.microsoft.com/office/drawing/2014/main" id="{37BA15AA-E65F-8263-B8AD-FDF102889B6A}"/>
              </a:ext>
            </a:extLst>
          </p:cNvPr>
          <p:cNvPicPr>
            <a:picLocks noChangeAspect="1"/>
          </p:cNvPicPr>
          <p:nvPr/>
        </p:nvPicPr>
        <p:blipFill>
          <a:blip r:embed="rId3"/>
          <a:stretch>
            <a:fillRect/>
          </a:stretch>
        </p:blipFill>
        <p:spPr>
          <a:xfrm>
            <a:off x="6643511" y="3613916"/>
            <a:ext cx="3166533" cy="2979205"/>
          </a:xfrm>
          <a:prstGeom prst="rect">
            <a:avLst/>
          </a:prstGeom>
        </p:spPr>
      </p:pic>
    </p:spTree>
    <p:extLst>
      <p:ext uri="{BB962C8B-B14F-4D97-AF65-F5344CB8AC3E}">
        <p14:creationId xmlns:p14="http://schemas.microsoft.com/office/powerpoint/2010/main" val="3798881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B1B64-5925-F76C-6C5C-FCC0C5EE66BB}"/>
              </a:ext>
            </a:extLst>
          </p:cNvPr>
          <p:cNvSpPr>
            <a:spLocks noGrp="1"/>
          </p:cNvSpPr>
          <p:nvPr>
            <p:ph type="title"/>
          </p:nvPr>
        </p:nvSpPr>
        <p:spPr>
          <a:xfrm>
            <a:off x="804138" y="683731"/>
            <a:ext cx="10421957" cy="529622"/>
          </a:xfrm>
        </p:spPr>
        <p:txBody>
          <a:bodyPr>
            <a:noAutofit/>
          </a:bodyPr>
          <a:lstStyle/>
          <a:p>
            <a:pPr>
              <a:spcAft>
                <a:spcPts val="0"/>
              </a:spcAft>
            </a:pPr>
            <a:r>
              <a:rPr lang="en-US" sz="4000" b="1" dirty="0">
                <a:latin typeface="Times New Roman"/>
                <a:cs typeface="Times New Roman"/>
              </a:rPr>
              <a:t>CONCLUSION</a:t>
            </a:r>
            <a:endParaRPr lang="en-GB" sz="4000" b="1" dirty="0">
              <a:latin typeface="Times New Roman"/>
              <a:cs typeface="Times New Roman"/>
            </a:endParaRPr>
          </a:p>
        </p:txBody>
      </p:sp>
      <p:sp>
        <p:nvSpPr>
          <p:cNvPr id="3" name="TextBox 2">
            <a:extLst>
              <a:ext uri="{FF2B5EF4-FFF2-40B4-BE49-F238E27FC236}">
                <a16:creationId xmlns:a16="http://schemas.microsoft.com/office/drawing/2014/main" id="{82947C73-F456-D2A5-0F9F-E95A4B0AB2DD}"/>
              </a:ext>
            </a:extLst>
          </p:cNvPr>
          <p:cNvSpPr txBox="1"/>
          <p:nvPr/>
        </p:nvSpPr>
        <p:spPr>
          <a:xfrm>
            <a:off x="804138" y="1457890"/>
            <a:ext cx="10297144" cy="5028556"/>
          </a:xfrm>
          <a:prstGeom prst="rect">
            <a:avLst/>
          </a:prstGeom>
          <a:noFill/>
        </p:spPr>
        <p:txBody>
          <a:bodyPr wrap="square" lIns="91440" tIns="45720" rIns="91440" bIns="45720" rtlCol="0" anchor="t">
            <a:spAutoFit/>
          </a:bodyPr>
          <a:lstStyle/>
          <a:p>
            <a:pPr marR="148590"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We did Friction Stir Spot Welding of two dissimilar metals, AL6062 and ST1020, of various thicknesses, say 1.5mm and 3mm, in this project, and the results are shown. To unite these metals, a tool composed of  D3 tool steel is utilized. Three factors for metal joining are selected at three separate levels: tool speed, dwell duration, and plunge depth. Friction Stir Spot Welding was done on an FSSW machine, and the values were computed and studied thoroughly. To verify the generated joint utilizing the welding technique, design of experiments is used; ANOVA is done for larger the better value. The Taguchi Method was utilized to optimize the </a:t>
            </a:r>
            <a:r>
              <a:rPr lang="en-US" sz="1800" dirty="0" err="1">
                <a:effectLst/>
                <a:latin typeface="Times New Roman" panose="02020603050405020304" pitchFamily="18" charset="0"/>
                <a:ea typeface="Times New Roman" panose="02020603050405020304" pitchFamily="18" charset="0"/>
              </a:rPr>
              <a:t>Friction</a:t>
            </a:r>
            <a:r>
              <a:rPr lang="en-US" sz="1800" dirty="0" err="1">
                <a:solidFill>
                  <a:srgbClr val="FFFFFF"/>
                </a:solidFill>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Stir</a:t>
            </a:r>
            <a:r>
              <a:rPr lang="en-US" sz="1800" dirty="0" err="1">
                <a:solidFill>
                  <a:srgbClr val="FFFFFF"/>
                </a:solidFill>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Spot</a:t>
            </a:r>
            <a:r>
              <a:rPr lang="en-US" sz="1800" dirty="0" err="1">
                <a:solidFill>
                  <a:srgbClr val="FFFFFF"/>
                </a:solidFill>
                <a:effectLst/>
                <a:latin typeface="Times New Roman" panose="02020603050405020304" pitchFamily="18" charset="0"/>
                <a:ea typeface="Times New Roman" panose="02020603050405020304" pitchFamily="18" charset="0"/>
              </a:rPr>
              <a:t>J</a:t>
            </a:r>
            <a:r>
              <a:rPr lang="en-US" sz="1800" dirty="0" err="1">
                <a:effectLst/>
                <a:latin typeface="Times New Roman" panose="02020603050405020304" pitchFamily="18" charset="0"/>
                <a:ea typeface="Times New Roman" panose="02020603050405020304" pitchFamily="18" charset="0"/>
              </a:rPr>
              <a:t>Welding</a:t>
            </a:r>
            <a:r>
              <a:rPr lang="en-US" sz="1800" dirty="0">
                <a:effectLst/>
                <a:latin typeface="Times New Roman" panose="02020603050405020304" pitchFamily="18" charset="0"/>
                <a:ea typeface="Times New Roman" panose="02020603050405020304" pitchFamily="18" charset="0"/>
              </a:rPr>
              <a:t> process parameters. The following graphs were created using the Minitab software: Main effects plots for means and SN ratios have been produced, and the following tables have been obtained: response table</a:t>
            </a:r>
            <a:r>
              <a:rPr lang="en-US" sz="1800" dirty="0">
                <a:solidFill>
                  <a:srgbClr val="FFFFFF"/>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 </a:t>
            </a:r>
            <a:r>
              <a:rPr lang="en-US" sz="1800" dirty="0" err="1">
                <a:effectLst/>
                <a:latin typeface="Times New Roman" panose="02020603050405020304" pitchFamily="18" charset="0"/>
                <a:ea typeface="Times New Roman" panose="02020603050405020304" pitchFamily="18" charset="0"/>
              </a:rPr>
              <a:t>signal</a:t>
            </a:r>
            <a:r>
              <a:rPr lang="en-US" sz="1800" dirty="0" err="1">
                <a:solidFill>
                  <a:srgbClr val="FFFFFF"/>
                </a:solidFill>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to</a:t>
            </a:r>
            <a:r>
              <a:rPr lang="en-US" sz="1800" dirty="0" err="1">
                <a:solidFill>
                  <a:srgbClr val="FFFFFF"/>
                </a:solidFill>
                <a:effectLst/>
                <a:latin typeface="Times New Roman" panose="02020603050405020304" pitchFamily="18" charset="0"/>
                <a:ea typeface="Times New Roman" panose="02020603050405020304" pitchFamily="18" charset="0"/>
              </a:rPr>
              <a:t>I</a:t>
            </a:r>
            <a:r>
              <a:rPr lang="en-US" sz="1800" dirty="0" err="1">
                <a:effectLst/>
                <a:latin typeface="Times New Roman" panose="02020603050405020304" pitchFamily="18" charset="0"/>
                <a:ea typeface="Times New Roman" panose="02020603050405020304" pitchFamily="18" charset="0"/>
              </a:rPr>
              <a:t>noise</a:t>
            </a:r>
            <a:r>
              <a:rPr lang="en-US" sz="1800" dirty="0">
                <a:effectLst/>
                <a:latin typeface="Times New Roman" panose="02020603050405020304" pitchFamily="18" charset="0"/>
                <a:ea typeface="Times New Roman" panose="02020603050405020304" pitchFamily="18" charset="0"/>
              </a:rPr>
              <a:t> ratio, response table for means, and response table for SNRA1. As a consequence, there is a fact that demonstrates that using these would result in an enhancement as well as a solution for the advancement in the future. </a:t>
            </a:r>
            <a:endParaRPr lang="en-GB" sz="1800" dirty="0">
              <a:effectLst/>
              <a:latin typeface="Times New Roman" panose="02020603050405020304" pitchFamily="18" charset="0"/>
              <a:ea typeface="Times New Roman" panose="02020603050405020304" pitchFamily="18" charset="0"/>
            </a:endParaRPr>
          </a:p>
          <a:p>
            <a:pPr marR="148590" algn="just">
              <a:lnSpc>
                <a:spcPct val="150000"/>
              </a:lnSpc>
              <a:spcAft>
                <a:spcPts val="0"/>
              </a:spcAft>
            </a:pPr>
            <a:r>
              <a:rPr lang="en-US" sz="1800" dirty="0">
                <a:effectLst/>
                <a:latin typeface="Times New Roman" panose="02020603050405020304" pitchFamily="18"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p:txBody>
      </p:sp>
      <p:pic>
        <p:nvPicPr>
          <p:cNvPr id="4" name="Picture 6" descr="Institute of Aeronautical Engineering - [IARE], Hyderabad - Faculty Details  2023-2024">
            <a:extLst>
              <a:ext uri="{FF2B5EF4-FFF2-40B4-BE49-F238E27FC236}">
                <a16:creationId xmlns:a16="http://schemas.microsoft.com/office/drawing/2014/main" id="{8CF5F3B5-A1F6-301D-87A2-39F37AB2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1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AC38-6DDE-3096-E93B-9E08BED1334F}"/>
              </a:ext>
            </a:extLst>
          </p:cNvPr>
          <p:cNvSpPr>
            <a:spLocks noGrp="1"/>
          </p:cNvSpPr>
          <p:nvPr>
            <p:ph type="title"/>
          </p:nvPr>
        </p:nvSpPr>
        <p:spPr>
          <a:xfrm>
            <a:off x="914331" y="180256"/>
            <a:ext cx="3864630" cy="540507"/>
          </a:xfrm>
        </p:spPr>
        <p:txBody>
          <a:bodyPr>
            <a:noAutofit/>
          </a:bodyPr>
          <a:lstStyle/>
          <a:p>
            <a:r>
              <a:rPr lang="en-GB" sz="4000" b="1" dirty="0">
                <a:latin typeface="Times New Roman"/>
                <a:cs typeface="Times New Roman"/>
              </a:rPr>
              <a:t>References</a:t>
            </a:r>
          </a:p>
        </p:txBody>
      </p:sp>
      <p:sp>
        <p:nvSpPr>
          <p:cNvPr id="3" name="TextBox 2">
            <a:extLst>
              <a:ext uri="{FF2B5EF4-FFF2-40B4-BE49-F238E27FC236}">
                <a16:creationId xmlns:a16="http://schemas.microsoft.com/office/drawing/2014/main" id="{1CE389F0-D609-3363-4BB2-F81ACE345AB9}"/>
              </a:ext>
            </a:extLst>
          </p:cNvPr>
          <p:cNvSpPr txBox="1"/>
          <p:nvPr/>
        </p:nvSpPr>
        <p:spPr>
          <a:xfrm>
            <a:off x="914331" y="718843"/>
            <a:ext cx="10681588" cy="6109365"/>
          </a:xfrm>
          <a:prstGeom prst="rect">
            <a:avLst/>
          </a:prstGeom>
          <a:noFill/>
        </p:spPr>
        <p:txBody>
          <a:bodyPr wrap="square" lIns="91440" tIns="45720" rIns="91440" bIns="45720" rtlCol="0" anchor="t">
            <a:spAutoFit/>
          </a:bodyPr>
          <a:lstStyle/>
          <a:p>
            <a:pPr marL="342900" indent="-342900">
              <a:buFont typeface="+mj-lt"/>
              <a:buAutoNum type="arabicPeriod"/>
            </a:pPr>
            <a:r>
              <a:rPr lang="en-GB" sz="1700" dirty="0">
                <a:latin typeface="Calibri"/>
                <a:cs typeface="Calibri Light"/>
              </a:rPr>
              <a:t>C. </a:t>
            </a:r>
            <a:r>
              <a:rPr lang="en-GB" sz="1700" dirty="0" err="1">
                <a:latin typeface="Calibri"/>
                <a:cs typeface="Calibri Light"/>
              </a:rPr>
              <a:t>Labesh</a:t>
            </a:r>
            <a:r>
              <a:rPr lang="en-GB" sz="1700" dirty="0">
                <a:latin typeface="Calibri"/>
                <a:cs typeface="Calibri Light"/>
              </a:rPr>
              <a:t> Kumar, G. Bharathiraja, and V. Jayakumar </a:t>
            </a:r>
            <a:r>
              <a:rPr lang="en-US" sz="1700" dirty="0">
                <a:latin typeface="Calibri"/>
                <a:cs typeface="Calibri Light"/>
              </a:rPr>
              <a:t>Friction stir spot welding of Al6062/St1020 </a:t>
            </a:r>
            <a:r>
              <a:rPr lang="en-GB" sz="1700" dirty="0">
                <a:latin typeface="Calibri"/>
                <a:cs typeface="Calibri Light"/>
              </a:rPr>
              <a:t>metals with dissimilar thicknesses, </a:t>
            </a:r>
            <a:r>
              <a:rPr lang="en-US" sz="1700" dirty="0">
                <a:latin typeface="Calibri"/>
                <a:cs typeface="Calibri Light"/>
              </a:rPr>
              <a:t>Cite as: AIP Conference Proceedings 2317, 020036 (2021); </a:t>
            </a:r>
            <a:r>
              <a:rPr lang="en-US" sz="1700" dirty="0">
                <a:latin typeface="Calibri"/>
                <a:cs typeface="Calibri Light"/>
                <a:hlinkClick r:id="rId2">
                  <a:extLst>
                    <a:ext uri="{A12FA001-AC4F-418D-AE19-62706E023703}">
                      <ahyp:hlinkClr xmlns:ahyp="http://schemas.microsoft.com/office/drawing/2018/hyperlinkcolor" val="tx"/>
                    </a:ext>
                  </a:extLst>
                </a:hlinkClick>
              </a:rPr>
              <a:t>https://doi.org/10.1063/5.0036200</a:t>
            </a:r>
            <a:r>
              <a:rPr lang="en-US" sz="1700" dirty="0">
                <a:latin typeface="Calibri"/>
                <a:cs typeface="Calibri Light"/>
              </a:rPr>
              <a:t> Published Online: 05 February 2022.</a:t>
            </a:r>
            <a:endParaRPr lang="en-GB" sz="1700" b="1" dirty="0">
              <a:latin typeface="Calibri"/>
              <a:cs typeface="Calibri Light"/>
            </a:endParaRPr>
          </a:p>
          <a:p>
            <a:pPr marL="342900" indent="-342900">
              <a:buFontTx/>
              <a:buAutoNum type="arabicPeriod"/>
            </a:pPr>
            <a:endParaRPr lang="en-US" sz="1700" dirty="0">
              <a:latin typeface="Calibri"/>
              <a:cs typeface="Calibri Light"/>
            </a:endParaRPr>
          </a:p>
          <a:p>
            <a:pPr marL="342900" indent="-342900">
              <a:buFontTx/>
              <a:buAutoNum type="arabicPeriod"/>
            </a:pPr>
            <a:r>
              <a:rPr lang="en-GB" sz="1700" dirty="0">
                <a:latin typeface="Calibri"/>
                <a:cs typeface="Calibri Light"/>
              </a:rPr>
              <a:t> </a:t>
            </a:r>
            <a:r>
              <a:rPr lang="en-GB" sz="1700" dirty="0" err="1">
                <a:latin typeface="Calibri"/>
                <a:cs typeface="Calibri Light"/>
              </a:rPr>
              <a:t>S.Siddharth</a:t>
            </a:r>
            <a:r>
              <a:rPr lang="en-GB" sz="1700" dirty="0">
                <a:latin typeface="Calibri"/>
                <a:cs typeface="Calibri Light"/>
              </a:rPr>
              <a:t>, T . Senthil </a:t>
            </a:r>
            <a:r>
              <a:rPr lang="en-GB" sz="1700" dirty="0" err="1">
                <a:latin typeface="Calibri"/>
                <a:cs typeface="Calibri Light"/>
              </a:rPr>
              <a:t>kumar</a:t>
            </a:r>
            <a:r>
              <a:rPr lang="en-GB" sz="1700" dirty="0">
                <a:latin typeface="Calibri"/>
                <a:cs typeface="Calibri Light"/>
              </a:rPr>
              <a:t>” Development of friction stir spot welding windows for dissimilar Al5086/C10100 spot joints” Materials Today: Proceedings 5 (2018) 6550–6559.</a:t>
            </a:r>
            <a:endParaRPr lang="en-GB" sz="1700" dirty="0">
              <a:latin typeface="Calibri"/>
              <a:cs typeface="Calibri"/>
            </a:endParaRPr>
          </a:p>
          <a:p>
            <a:pPr marL="342900" indent="-342900">
              <a:buFontTx/>
              <a:buAutoNum type="arabicPeriod"/>
            </a:pPr>
            <a:endParaRPr lang="en-GB" sz="1700" dirty="0">
              <a:latin typeface="Calibri"/>
              <a:cs typeface="Calibri"/>
            </a:endParaRPr>
          </a:p>
          <a:p>
            <a:pPr marL="342900" indent="-342900">
              <a:buFontTx/>
              <a:buAutoNum type="arabicPeriod"/>
            </a:pPr>
            <a:r>
              <a:rPr lang="en-GB" sz="1700" dirty="0">
                <a:latin typeface="Calibri"/>
                <a:cs typeface="Calibri Light"/>
              </a:rPr>
              <a:t>Mukuna P. Mubiayi, and Esther T. Akinlabi, “Friction Stir Spot Welding of Dissimilar Materials: An Overview”, Proceedings of the World Congress on Engineering and Computer Science 2014 Vol II WCECS 2014, 22-24 October, 2014, San Francisco, USA. </a:t>
            </a:r>
            <a:endParaRPr lang="en-GB" sz="1700" dirty="0">
              <a:latin typeface="Calibri"/>
              <a:cs typeface="Calibri"/>
            </a:endParaRPr>
          </a:p>
          <a:p>
            <a:pPr marL="342900" indent="-342900">
              <a:buFontTx/>
              <a:buAutoNum type="arabicPeriod"/>
            </a:pPr>
            <a:endParaRPr lang="en-GB" sz="1700" dirty="0">
              <a:latin typeface="Calibri"/>
              <a:cs typeface="Calibri"/>
            </a:endParaRPr>
          </a:p>
          <a:p>
            <a:pPr marL="342900" indent="-342900">
              <a:buFontTx/>
              <a:buAutoNum type="arabicPeriod"/>
            </a:pPr>
            <a:r>
              <a:rPr lang="en-GB" sz="1700" dirty="0">
                <a:latin typeface="Calibri"/>
                <a:cs typeface="Calibri Light"/>
              </a:rPr>
              <a:t>G.K </a:t>
            </a:r>
            <a:r>
              <a:rPr lang="en-GB" sz="1700" dirty="0" err="1">
                <a:latin typeface="Calibri"/>
                <a:cs typeface="Calibri Light"/>
              </a:rPr>
              <a:t>Padhy</a:t>
            </a:r>
            <a:r>
              <a:rPr lang="en-GB" sz="1700" dirty="0">
                <a:latin typeface="Calibri"/>
                <a:cs typeface="Calibri Light"/>
              </a:rPr>
              <a:t>, C.S Wu, </a:t>
            </a:r>
            <a:r>
              <a:rPr lang="en-GB" sz="1700" dirty="0" err="1">
                <a:latin typeface="Calibri"/>
                <a:cs typeface="Calibri Light"/>
              </a:rPr>
              <a:t>S.Gao</a:t>
            </a:r>
            <a:r>
              <a:rPr lang="en-GB" sz="1700" dirty="0">
                <a:latin typeface="Calibri"/>
                <a:cs typeface="Calibri Light"/>
              </a:rPr>
              <a:t> , “Friction stir based welding and processing Technologies processes, parameters, Microstructures and applications: A review”, Journal of Material Sci. and Technol. 34 (2018) 1-38.</a:t>
            </a:r>
            <a:endParaRPr lang="en-GB" sz="1700" dirty="0">
              <a:latin typeface="Calibri"/>
              <a:cs typeface="Calibri"/>
            </a:endParaRPr>
          </a:p>
          <a:p>
            <a:pPr marL="342900" indent="-342900">
              <a:buFontTx/>
              <a:buAutoNum type="arabicPeriod"/>
            </a:pPr>
            <a:endParaRPr lang="en-GB" sz="1700" dirty="0">
              <a:latin typeface="Calibri"/>
              <a:cs typeface="Calibri"/>
            </a:endParaRPr>
          </a:p>
          <a:p>
            <a:pPr marL="342900" indent="-342900">
              <a:buFontTx/>
              <a:buAutoNum type="arabicPeriod"/>
            </a:pPr>
            <a:r>
              <a:rPr lang="en-GB" sz="1700" dirty="0">
                <a:latin typeface="Calibri"/>
                <a:cs typeface="Calibri Light"/>
              </a:rPr>
              <a:t>S. Joy-A-Ka, Y. Ogawa, A. </a:t>
            </a:r>
            <a:r>
              <a:rPr lang="en-GB" sz="1700" dirty="0" err="1">
                <a:latin typeface="Calibri"/>
                <a:cs typeface="Calibri Light"/>
              </a:rPr>
              <a:t>Sugeta</a:t>
            </a:r>
            <a:r>
              <a:rPr lang="en-GB" sz="1700" dirty="0">
                <a:latin typeface="Calibri"/>
                <a:cs typeface="Calibri Light"/>
              </a:rPr>
              <a:t>, Y.F. Sun and H. Fujii, “Fatigue Fracture Mechanism on Friction Stir Spot Welded Joints Using 300 MPa-Class Automobile Steel Sheets under Constant and Variable Force Amplitude”, Procedia Materials Science 3 (2014) 537–543. </a:t>
            </a:r>
            <a:endParaRPr lang="en-GB" sz="1700" dirty="0">
              <a:latin typeface="Calibri"/>
              <a:cs typeface="Calibri"/>
            </a:endParaRPr>
          </a:p>
          <a:p>
            <a:pPr marL="342900" indent="-342900">
              <a:buFontTx/>
              <a:buAutoNum type="arabicPeriod"/>
            </a:pPr>
            <a:endParaRPr lang="en-GB" sz="1700" dirty="0">
              <a:latin typeface="Calibri"/>
              <a:cs typeface="Calibri"/>
            </a:endParaRPr>
          </a:p>
          <a:p>
            <a:pPr marL="342900" indent="-342900">
              <a:buFontTx/>
              <a:buAutoNum type="arabicPeriod"/>
            </a:pPr>
            <a:r>
              <a:rPr lang="en-GB" sz="1700" dirty="0">
                <a:latin typeface="Calibri"/>
                <a:cs typeface="Calibri Light"/>
              </a:rPr>
              <a:t>F.C. Liu, Y. </a:t>
            </a:r>
            <a:r>
              <a:rPr lang="en-GB" sz="1700" dirty="0" err="1">
                <a:latin typeface="Calibri"/>
                <a:cs typeface="Calibri Light"/>
              </a:rPr>
              <a:t>Hovanski</a:t>
            </a:r>
            <a:r>
              <a:rPr lang="en-GB" sz="1700" dirty="0">
                <a:latin typeface="Calibri"/>
                <a:cs typeface="Calibri Light"/>
              </a:rPr>
              <a:t>, M.P. Miles, C.D. Sorensen, T.W. Nelson, “A review of friction stir welding of steels: Tool, material flow, microstructure, and properties”, Journal of Material Sci. and Technol. 34 (2018) 39-57. </a:t>
            </a:r>
            <a:endParaRPr lang="en-GB" sz="1700" dirty="0">
              <a:latin typeface="Calibri"/>
              <a:cs typeface="Calibri"/>
            </a:endParaRPr>
          </a:p>
          <a:p>
            <a:pPr marL="342900" indent="-342900" algn="l">
              <a:buFontTx/>
              <a:buAutoNum type="arabicPeriod"/>
            </a:pPr>
            <a:endParaRPr lang="en-GB" sz="1700" dirty="0">
              <a:latin typeface="Calibri"/>
              <a:cs typeface="Calibri"/>
            </a:endParaRPr>
          </a:p>
          <a:p>
            <a:pPr marL="342900" indent="-342900">
              <a:buAutoNum type="arabicPeriod"/>
            </a:pPr>
            <a:r>
              <a:rPr lang="en-GB" sz="1700" dirty="0">
                <a:latin typeface="Calibri"/>
                <a:cs typeface="Calibri Light"/>
              </a:rPr>
              <a:t>Gianluca Buffa, PierluigiFanelli, </a:t>
            </a:r>
            <a:r>
              <a:rPr lang="en-GB" sz="1700" dirty="0" err="1">
                <a:latin typeface="Calibri"/>
                <a:cs typeface="Calibri Light"/>
              </a:rPr>
              <a:t>LivanFratini</a:t>
            </a:r>
            <a:r>
              <a:rPr lang="en-GB" sz="1700" dirty="0">
                <a:latin typeface="Calibri"/>
                <a:cs typeface="Calibri Light"/>
              </a:rPr>
              <a:t>, Francesco Vivio, “Influence of joint geometry on micro and macro mechanical properties of friction stir spot welded joints”, Procedia Engineering 81 (2014) 2086 – 2091. </a:t>
            </a:r>
            <a:endParaRPr lang="en-GB" sz="1700" dirty="0">
              <a:latin typeface="Calibri"/>
              <a:cs typeface="Calibri"/>
            </a:endParaRPr>
          </a:p>
        </p:txBody>
      </p:sp>
      <p:pic>
        <p:nvPicPr>
          <p:cNvPr id="4" name="Picture 6" descr="Institute of Aeronautical Engineering - [IARE], Hyderabad - Faculty Details  2023-2024">
            <a:extLst>
              <a:ext uri="{FF2B5EF4-FFF2-40B4-BE49-F238E27FC236}">
                <a16:creationId xmlns:a16="http://schemas.microsoft.com/office/drawing/2014/main" id="{D5115347-CB86-7BA8-1496-DD7DDD51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Images – Browse 203,522 Stock Photos, Vectors, and Video | Adobe  Stock">
            <a:extLst>
              <a:ext uri="{FF2B5EF4-FFF2-40B4-BE49-F238E27FC236}">
                <a16:creationId xmlns:a16="http://schemas.microsoft.com/office/drawing/2014/main" id="{0489D7AE-F980-E064-EB7E-C2C6E5DCA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302" y="1714500"/>
            <a:ext cx="690939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Institute of Aeronautical Engineering - [IARE], Hyderabad - Faculty Details  2023-2024">
            <a:extLst>
              <a:ext uri="{FF2B5EF4-FFF2-40B4-BE49-F238E27FC236}">
                <a16:creationId xmlns:a16="http://schemas.microsoft.com/office/drawing/2014/main" id="{3856EF16-6634-F2AC-0AC4-52160BDD1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25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a:cs typeface="Times New Roman"/>
              </a:rPr>
              <a:t>Context of the Presentation</a:t>
            </a:r>
            <a:endParaRPr lang="en-US" b="1">
              <a:latin typeface="Times New Roman"/>
              <a:cs typeface="Times New Roman"/>
            </a:endParaRPr>
          </a:p>
        </p:txBody>
      </p:sp>
      <p:sp>
        <p:nvSpPr>
          <p:cNvPr id="3" name="Content Placeholder 2"/>
          <p:cNvSpPr>
            <a:spLocks noGrp="1"/>
          </p:cNvSpPr>
          <p:nvPr>
            <p:ph idx="1"/>
          </p:nvPr>
        </p:nvSpPr>
        <p:spPr>
          <a:xfrm>
            <a:off x="838200" y="1700808"/>
            <a:ext cx="10515600" cy="4351338"/>
          </a:xfrm>
        </p:spPr>
        <p:txBody>
          <a:bodyPr vert="horz" lIns="91440" tIns="45720" rIns="91440" bIns="45720" rtlCol="0" anchor="t">
            <a:normAutofit fontScale="85000" lnSpcReduction="20000"/>
          </a:bodyPr>
          <a:lstStyle/>
          <a:p>
            <a:r>
              <a:rPr lang="en-US" dirty="0"/>
              <a:t>Abstract</a:t>
            </a:r>
            <a:endParaRPr lang="en-US" dirty="0">
              <a:cs typeface="Calibri"/>
            </a:endParaRPr>
          </a:p>
          <a:p>
            <a:r>
              <a:rPr lang="en-US" dirty="0"/>
              <a:t>Literature survey </a:t>
            </a:r>
            <a:endParaRPr lang="en-US" dirty="0">
              <a:cs typeface="Calibri"/>
            </a:endParaRPr>
          </a:p>
          <a:p>
            <a:r>
              <a:rPr lang="en-US" dirty="0"/>
              <a:t>Introduction</a:t>
            </a:r>
            <a:endParaRPr lang="en-US" dirty="0">
              <a:cs typeface="Calibri"/>
            </a:endParaRPr>
          </a:p>
          <a:p>
            <a:r>
              <a:rPr lang="en-US" dirty="0"/>
              <a:t>Materials used</a:t>
            </a:r>
            <a:endParaRPr lang="en-US" dirty="0">
              <a:cs typeface="Calibri"/>
            </a:endParaRPr>
          </a:p>
          <a:p>
            <a:r>
              <a:rPr lang="en-US" dirty="0"/>
              <a:t>Dimensions of the material </a:t>
            </a:r>
            <a:endParaRPr lang="en-US" dirty="0">
              <a:cs typeface="Calibri" panose="020F0502020204030204"/>
            </a:endParaRPr>
          </a:p>
          <a:p>
            <a:r>
              <a:rPr lang="en-US" dirty="0">
                <a:cs typeface="Calibri" panose="020F0502020204030204"/>
              </a:rPr>
              <a:t>Pictures of the tool with star profile</a:t>
            </a:r>
            <a:endParaRPr lang="en-US" dirty="0"/>
          </a:p>
          <a:p>
            <a:r>
              <a:rPr lang="en-US" dirty="0">
                <a:cs typeface="Calibri"/>
              </a:rPr>
              <a:t>Tool before and after Hardness</a:t>
            </a:r>
            <a:endParaRPr lang="en-US" dirty="0"/>
          </a:p>
          <a:p>
            <a:r>
              <a:rPr lang="en-US" dirty="0">
                <a:cs typeface="Calibri"/>
              </a:rPr>
              <a:t>3D modeling of the tool</a:t>
            </a:r>
          </a:p>
          <a:p>
            <a:r>
              <a:rPr lang="en-US" dirty="0">
                <a:cs typeface="Calibri"/>
              </a:rPr>
              <a:t>FSSW Procedure and Prototype</a:t>
            </a:r>
          </a:p>
          <a:p>
            <a:r>
              <a:rPr lang="en-US" dirty="0"/>
              <a:t>Current status of the project and way forward</a:t>
            </a:r>
          </a:p>
          <a:p>
            <a:r>
              <a:rPr lang="en-US" dirty="0">
                <a:cs typeface="Calibri"/>
              </a:rPr>
              <a:t>References</a:t>
            </a:r>
          </a:p>
        </p:txBody>
      </p:sp>
      <p:pic>
        <p:nvPicPr>
          <p:cNvPr id="4" name="Picture 6" descr="Institute of Aeronautical Engineering - [IARE], Hyderabad - Faculty Details  2023-2024">
            <a:extLst>
              <a:ext uri="{FF2B5EF4-FFF2-40B4-BE49-F238E27FC236}">
                <a16:creationId xmlns:a16="http://schemas.microsoft.com/office/drawing/2014/main" id="{832F6260-A1D2-58C2-D5F7-E5657A8C0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482" y="1074837"/>
            <a:ext cx="5009431" cy="556245"/>
          </a:xfrm>
        </p:spPr>
        <p:txBody>
          <a:bodyPr>
            <a:noAutofit/>
          </a:bodyPr>
          <a:lstStyle/>
          <a:p>
            <a:r>
              <a:rPr lang="en-US" b="1" dirty="0">
                <a:latin typeface="Times New Roman"/>
                <a:cs typeface="Times New Roman"/>
              </a:rPr>
              <a:t>Abstract</a:t>
            </a:r>
            <a:br>
              <a:rPr lang="en-US" b="1" dirty="0">
                <a:latin typeface="Times New Roman"/>
              </a:rPr>
            </a:br>
            <a:endParaRPr lang="en-US" b="1">
              <a:latin typeface="Times New Roman"/>
              <a:cs typeface="Times New Roman"/>
            </a:endParaRPr>
          </a:p>
        </p:txBody>
      </p:sp>
      <p:sp>
        <p:nvSpPr>
          <p:cNvPr id="5" name="TextBox 4">
            <a:extLst>
              <a:ext uri="{FF2B5EF4-FFF2-40B4-BE49-F238E27FC236}">
                <a16:creationId xmlns:a16="http://schemas.microsoft.com/office/drawing/2014/main" id="{FE37C604-D797-C07D-9C0D-C876DEAB88F2}"/>
              </a:ext>
            </a:extLst>
          </p:cNvPr>
          <p:cNvSpPr txBox="1">
            <a:spLocks/>
          </p:cNvSpPr>
          <p:nvPr/>
        </p:nvSpPr>
        <p:spPr>
          <a:xfrm>
            <a:off x="1001361" y="1533112"/>
            <a:ext cx="9323739" cy="3660233"/>
          </a:xfrm>
          <a:prstGeom prst="rect">
            <a:avLst/>
          </a:prstGeom>
          <a:noFill/>
        </p:spPr>
        <p:txBody>
          <a:bodyPr wrap="square" lIns="91440" tIns="45720" rIns="91440" bIns="45720" rtlCol="0" anchor="t">
            <a:spAutoFit/>
          </a:bodyPr>
          <a:lstStyle/>
          <a:p>
            <a:pPr algn="just"/>
            <a:r>
              <a:rPr lang="en-US" sz="1800" dirty="0">
                <a:effectLst/>
                <a:latin typeface="Times New Roman"/>
                <a:ea typeface="Calibri" panose="020F0502020204030204" pitchFamily="34" charset="0"/>
                <a:cs typeface="Times New Roman"/>
              </a:rPr>
              <a:t>Friction stir spot welding has proved very effective to join dissimilar materials with different thickness.</a:t>
            </a:r>
            <a:r>
              <a:rPr lang="en-US" dirty="0">
                <a:latin typeface="Times New Roman"/>
                <a:ea typeface="+mn-lt"/>
                <a:cs typeface="Times New Roman"/>
              </a:rPr>
              <a:t> </a:t>
            </a:r>
            <a:r>
              <a:rPr lang="en-US" dirty="0">
                <a:latin typeface="Times New Roman"/>
                <a:ea typeface="+mn-lt"/>
                <a:cs typeface="+mn-lt"/>
              </a:rPr>
              <a:t>This process is widely used for different alloys like aluminum, copper, magnesium, and steel, but it is hard to conduct on very tough materials with high thicknesses, like titanium and stainless steel</a:t>
            </a:r>
            <a:r>
              <a:rPr lang="en-US" dirty="0">
                <a:ea typeface="+mn-lt"/>
                <a:cs typeface="+mn-lt"/>
              </a:rPr>
              <a:t>.</a:t>
            </a:r>
            <a:r>
              <a:rPr lang="en-US" dirty="0">
                <a:latin typeface="Calibri"/>
                <a:ea typeface="+mn-lt"/>
                <a:cs typeface="Calibri"/>
              </a:rPr>
              <a:t> </a:t>
            </a:r>
            <a:r>
              <a:rPr lang="en-US" sz="1800" dirty="0">
                <a:effectLst/>
                <a:latin typeface="Times New Roman"/>
                <a:ea typeface="Calibri" panose="020F0502020204030204" pitchFamily="34" charset="0"/>
                <a:cs typeface="Times New Roman"/>
              </a:rPr>
              <a:t>Investigation has been carried out to find the effect of different parameters such as RPM, plunge depth and dwell time to join two dissimilar metals. An effort is made to join the </a:t>
            </a:r>
            <a:r>
              <a:rPr lang="en-US" sz="1800">
                <a:effectLst/>
                <a:latin typeface="Times New Roman"/>
                <a:ea typeface="Calibri" panose="020F0502020204030204" pitchFamily="34" charset="0"/>
                <a:cs typeface="Times New Roman"/>
              </a:rPr>
              <a:t>structural steel ST1020 and AL6062 with different thickness with </a:t>
            </a:r>
            <a:r>
              <a:rPr lang="en-US">
                <a:latin typeface="Times New Roman"/>
                <a:ea typeface="Calibri" panose="020F0502020204030204" pitchFamily="34" charset="0"/>
                <a:cs typeface="Times New Roman"/>
              </a:rPr>
              <a:t>D3 Steel </a:t>
            </a:r>
            <a:r>
              <a:rPr lang="en-US" sz="1800">
                <a:effectLst/>
                <a:latin typeface="Times New Roman"/>
                <a:ea typeface="Calibri" panose="020F0502020204030204" pitchFamily="34" charset="0"/>
                <a:cs typeface="Times New Roman"/>
              </a:rPr>
              <a:t>Star profiled tool </a:t>
            </a:r>
            <a:r>
              <a:rPr lang="en-US" sz="1800" dirty="0">
                <a:effectLst/>
                <a:latin typeface="Times New Roman"/>
                <a:ea typeface="Calibri" panose="020F0502020204030204" pitchFamily="34" charset="0"/>
                <a:cs typeface="Times New Roman"/>
              </a:rPr>
              <a:t>having three different levels. Mechanical properties are found with respect to tensile test. ANOVA is performed to find out the significant factor contribution. Optimization for the levels of parameters is done to find the best combination of levels.</a:t>
            </a:r>
            <a:endParaRPr lang="en-US">
              <a:cs typeface="Calibri" panose="020F0502020204030204"/>
            </a:endParaRPr>
          </a:p>
          <a:p>
            <a:pPr algn="just">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a:ea typeface="Calibri" panose="020F0502020204030204" pitchFamily="34" charset="0"/>
                <a:cs typeface="Times New Roman"/>
              </a:rPr>
              <a:t>Keywords:</a:t>
            </a:r>
            <a:r>
              <a:rPr lang="en-US" dirty="0">
                <a:latin typeface="Times New Roman"/>
                <a:ea typeface="Calibri" panose="020F0502020204030204" pitchFamily="34" charset="0"/>
                <a:cs typeface="Times New Roman"/>
              </a:rPr>
              <a:t> </a:t>
            </a:r>
            <a:r>
              <a:rPr lang="en-US" sz="1800" dirty="0">
                <a:effectLst/>
                <a:latin typeface="Times New Roman"/>
                <a:ea typeface="Calibri" panose="020F0502020204030204" pitchFamily="34" charset="0"/>
                <a:cs typeface="Times New Roman"/>
                <a:hlinkClick r:id="rId3">
                  <a:extLst>
                    <a:ext uri="{A12FA001-AC4F-418D-AE19-62706E023703}">
                      <ahyp:hlinkClr xmlns:ahyp="http://schemas.microsoft.com/office/drawing/2018/hyperlinkcolor" val="tx"/>
                    </a:ext>
                  </a:extLst>
                </a:hlinkClick>
              </a:rPr>
              <a:t>AA6062</a:t>
            </a:r>
            <a:r>
              <a:rPr lang="en-US" sz="1800" dirty="0">
                <a:effectLst/>
                <a:latin typeface="Times New Roman"/>
                <a:ea typeface="Calibri" panose="020F0502020204030204" pitchFamily="34" charset="0"/>
                <a:cs typeface="Times New Roman"/>
              </a:rPr>
              <a:t>,</a:t>
            </a:r>
            <a:r>
              <a:rPr lang="en-US" dirty="0">
                <a:latin typeface="Times New Roman"/>
                <a:ea typeface="Calibri" panose="020F0502020204030204" pitchFamily="34" charset="0"/>
                <a:cs typeface="Times New Roman"/>
              </a:rPr>
              <a:t> </a:t>
            </a:r>
            <a:r>
              <a:rPr lang="en-US" dirty="0">
                <a:latin typeface="Times New Roman"/>
                <a:ea typeface="Calibri" panose="020F0502020204030204" pitchFamily="34" charset="0"/>
                <a:cs typeface="Times New Roman"/>
                <a:hlinkClick r:id="rId4">
                  <a:extLst>
                    <a:ext uri="{A12FA001-AC4F-418D-AE19-62706E023703}">
                      <ahyp:hlinkClr xmlns:ahyp="http://schemas.microsoft.com/office/drawing/2018/hyperlinkcolor" val="tx"/>
                    </a:ext>
                  </a:extLst>
                </a:hlinkClick>
              </a:rPr>
              <a:t>ANOVA, </a:t>
            </a:r>
            <a:r>
              <a:rPr lang="en-US">
                <a:latin typeface="Times New Roman"/>
                <a:ea typeface="Calibri" panose="020F0502020204030204" pitchFamily="34" charset="0"/>
                <a:cs typeface="Times New Roman"/>
              </a:rPr>
              <a:t>Dissimilar metal, </a:t>
            </a:r>
            <a:r>
              <a:rPr lang="en-US">
                <a:latin typeface="Times New Roman"/>
                <a:ea typeface="Calibri" panose="020F0502020204030204" pitchFamily="34" charset="0"/>
                <a:cs typeface="Times New Roman"/>
                <a:hlinkClick r:id="rId5">
                  <a:extLst>
                    <a:ext uri="{A12FA001-AC4F-418D-AE19-62706E023703}">
                      <ahyp:hlinkClr xmlns:ahyp="http://schemas.microsoft.com/office/drawing/2018/hyperlinkcolor" val="tx"/>
                    </a:ext>
                  </a:extLst>
                </a:hlinkClick>
              </a:rPr>
              <a:t>FSSW</a:t>
            </a:r>
            <a:r>
              <a:rPr lang="en-US">
                <a:latin typeface="Times New Roman"/>
                <a:ea typeface="Calibri" panose="020F0502020204030204" pitchFamily="34" charset="0"/>
                <a:cs typeface="Times New Roman"/>
              </a:rPr>
              <a:t>,  D3, Star Profile tool, </a:t>
            </a:r>
            <a:r>
              <a:rPr lang="en-US" dirty="0">
                <a:latin typeface="Times New Roman"/>
                <a:ea typeface="Calibri" panose="020F0502020204030204" pitchFamily="34" charset="0"/>
                <a:cs typeface="Times New Roman"/>
                <a:hlinkClick r:id="rId6">
                  <a:extLst>
                    <a:ext uri="{A12FA001-AC4F-418D-AE19-62706E023703}">
                      <ahyp:hlinkClr xmlns:ahyp="http://schemas.microsoft.com/office/drawing/2018/hyperlinkcolor" val="tx"/>
                    </a:ext>
                  </a:extLst>
                </a:hlinkClick>
              </a:rPr>
              <a:t>ST1020.</a:t>
            </a:r>
            <a:endParaRPr lang="en-US" sz="1800" dirty="0">
              <a:effectLst/>
              <a:latin typeface="Times New Roman"/>
              <a:ea typeface="Calibri" panose="020F0502020204030204" pitchFamily="34" charset="0"/>
              <a:cs typeface="Times New Roman"/>
            </a:endParaRPr>
          </a:p>
          <a:p>
            <a:endParaRPr lang="en-GB"/>
          </a:p>
        </p:txBody>
      </p:sp>
      <p:pic>
        <p:nvPicPr>
          <p:cNvPr id="3" name="Picture 6" descr="Institute of Aeronautical Engineering - [IARE], Hyderabad - Faculty Details  2023-2024">
            <a:extLst>
              <a:ext uri="{FF2B5EF4-FFF2-40B4-BE49-F238E27FC236}">
                <a16:creationId xmlns:a16="http://schemas.microsoft.com/office/drawing/2014/main" id="{F9ED7439-E629-1283-E665-42D8387575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31" y="476672"/>
            <a:ext cx="4640982" cy="601630"/>
          </a:xfrm>
        </p:spPr>
        <p:txBody>
          <a:bodyPr>
            <a:normAutofit fontScale="90000"/>
          </a:bodyPr>
          <a:lstStyle/>
          <a:p>
            <a:r>
              <a:rPr lang="en-US" b="1" dirty="0">
                <a:latin typeface="Times New Roman"/>
                <a:cs typeface="Times New Roman"/>
              </a:rPr>
              <a:t>Literature survey </a:t>
            </a:r>
          </a:p>
        </p:txBody>
      </p:sp>
      <p:sp>
        <p:nvSpPr>
          <p:cNvPr id="4" name="TextBox 3">
            <a:extLst>
              <a:ext uri="{FF2B5EF4-FFF2-40B4-BE49-F238E27FC236}">
                <a16:creationId xmlns:a16="http://schemas.microsoft.com/office/drawing/2014/main" id="{2E85F768-41E2-64DF-74A6-4F469C3C2F96}"/>
              </a:ext>
            </a:extLst>
          </p:cNvPr>
          <p:cNvSpPr txBox="1"/>
          <p:nvPr/>
        </p:nvSpPr>
        <p:spPr>
          <a:xfrm>
            <a:off x="831831" y="1080502"/>
            <a:ext cx="9830980" cy="5570756"/>
          </a:xfrm>
          <a:prstGeom prst="rect">
            <a:avLst/>
          </a:prstGeom>
          <a:noFill/>
        </p:spPr>
        <p:txBody>
          <a:bodyPr wrap="square" lIns="91440" tIns="45720" rIns="91440" bIns="45720" rtlCol="0" anchor="t">
            <a:spAutoFit/>
          </a:bodyPr>
          <a:lstStyle/>
          <a:p>
            <a:pPr algn="l"/>
            <a:r>
              <a:rPr lang="en-US" b="0" i="0" u="none" strike="noStrike" baseline="0" dirty="0">
                <a:latin typeface="Times New Roman"/>
                <a:cs typeface="Times New Roman"/>
              </a:rPr>
              <a:t>There are different types of friction welding. One of its types is friction stir spot welding. Many research and investigations were carried out on FSSW with the help of tool with probe and tool without probe. Sometimes the tool probe with different profiles was also used for investigations and research. This literature review contained the work carried out by different researchers and authors on FSSW are as :</a:t>
            </a:r>
          </a:p>
          <a:p>
            <a:pPr algn="l"/>
            <a:endParaRPr lang="en-US" b="0" i="0" u="none" strike="noStrike" baseline="0">
              <a:solidFill>
                <a:srgbClr val="000000"/>
              </a:solidFill>
              <a:latin typeface="Times New Roman" panose="02020603050405020304" pitchFamily="18" charset="0"/>
            </a:endParaRPr>
          </a:p>
          <a:p>
            <a:pPr marL="285750" indent="-285750" algn="l">
              <a:buFont typeface="Arial" panose="020B0604020202020204" pitchFamily="34" charset="0"/>
              <a:buChar char="•"/>
            </a:pPr>
            <a:r>
              <a:rPr lang="en-US" sz="1600" dirty="0">
                <a:latin typeface="Century Schoolbook"/>
              </a:rPr>
              <a:t>Friction stir spot welding of Al6062/St1020 metals with dissimilar thicknesses (Published Online: 05 February 2021), by </a:t>
            </a:r>
            <a:r>
              <a:rPr lang="en-GB" sz="1600" dirty="0">
                <a:latin typeface="Century Schoolbook"/>
              </a:rPr>
              <a:t>C. </a:t>
            </a:r>
            <a:r>
              <a:rPr lang="en-GB" sz="1600" dirty="0" err="1">
                <a:latin typeface="Century Schoolbook"/>
              </a:rPr>
              <a:t>Labesh</a:t>
            </a:r>
            <a:r>
              <a:rPr lang="en-GB" sz="1600" dirty="0">
                <a:latin typeface="Century Schoolbook"/>
              </a:rPr>
              <a:t> Kumar, G. Bharathiraja, V. Jayakumar. My project is based on this journal and an extension to this journal.</a:t>
            </a:r>
            <a:endParaRPr lang="en-US" sz="1600" dirty="0">
              <a:latin typeface="Century Schoolbook"/>
            </a:endParaRPr>
          </a:p>
          <a:p>
            <a:pPr marL="285750" indent="-285750" algn="l">
              <a:buFont typeface="Arial" panose="020B0604020202020204" pitchFamily="34" charset="0"/>
              <a:buChar char="•"/>
            </a:pPr>
            <a:endParaRPr lang="en-US" sz="1600" b="0" i="0" u="none" strike="noStrike" baseline="0">
              <a:latin typeface="Century Schoolbook"/>
            </a:endParaRPr>
          </a:p>
          <a:p>
            <a:pPr marL="285750" indent="-285750" algn="l">
              <a:buFont typeface="Arial" panose="020B0604020202020204" pitchFamily="34" charset="0"/>
              <a:buChar char="•"/>
            </a:pPr>
            <a:r>
              <a:rPr lang="en-US" sz="1600" b="0" i="0" u="none" strike="noStrike" baseline="0" dirty="0">
                <a:latin typeface="Century Schoolbook"/>
              </a:rPr>
              <a:t>Shear strength optimization for FSSW AA6060-T5 joints by Taguchi and full factorial design (</a:t>
            </a:r>
            <a:r>
              <a:rPr lang="en-GB" sz="1600" b="0" i="0" u="none" strike="noStrike" baseline="0" dirty="0">
                <a:latin typeface="Century Schoolbook"/>
              </a:rPr>
              <a:t>30 November 2020)</a:t>
            </a:r>
            <a:r>
              <a:rPr lang="en-US" sz="1600" b="0" i="0" u="none" strike="noStrike" baseline="0" dirty="0">
                <a:latin typeface="Century Schoolbook"/>
              </a:rPr>
              <a:t>, by </a:t>
            </a:r>
            <a:r>
              <a:rPr lang="en-GB" sz="1600" b="0" i="0" u="none" strike="noStrike" baseline="0" dirty="0">
                <a:latin typeface="Century Schoolbook"/>
              </a:rPr>
              <a:t>C.A.G. Aita</a:t>
            </a:r>
            <a:r>
              <a:rPr lang="en-GB" sz="1600" dirty="0">
                <a:latin typeface="Century Schoolbook"/>
              </a:rPr>
              <a:t>,</a:t>
            </a:r>
            <a:r>
              <a:rPr lang="en-GB" sz="1600" b="0" i="0" u="none" strike="noStrike" baseline="0" dirty="0">
                <a:latin typeface="Century Schoolbook"/>
              </a:rPr>
              <a:t> I.C. Goss, T.S. Rosendo, M.D. Tier, A. Wiedenh</a:t>
            </a:r>
            <a:r>
              <a:rPr lang="en-GB" sz="1600" dirty="0">
                <a:latin typeface="Century Schoolbook"/>
              </a:rPr>
              <a:t>o</a:t>
            </a:r>
            <a:r>
              <a:rPr lang="en-GB" sz="1600" b="0" i="0" u="none" strike="noStrike" baseline="0" dirty="0">
                <a:latin typeface="Century Schoolbook"/>
              </a:rPr>
              <a:t>ft, A. Reguly. This paper gives us the information about the stress analysis and the shear strength in FSSW.</a:t>
            </a:r>
          </a:p>
          <a:p>
            <a:pPr marL="285750" indent="-285750" algn="l">
              <a:buFont typeface="Arial" panose="020B0604020202020204" pitchFamily="34" charset="0"/>
              <a:buChar char="•"/>
            </a:pPr>
            <a:endParaRPr lang="en-GB" sz="1600">
              <a:latin typeface="Century Schoolbook"/>
            </a:endParaRPr>
          </a:p>
          <a:p>
            <a:pPr marL="285750" indent="-285750" algn="l">
              <a:buFont typeface="Arial" panose="020B0604020202020204" pitchFamily="34" charset="0"/>
              <a:buChar char="•"/>
            </a:pPr>
            <a:r>
              <a:rPr lang="en-US" sz="1600" i="0" u="none" strike="noStrike" baseline="0" dirty="0">
                <a:latin typeface="Century Schoolbook"/>
              </a:rPr>
              <a:t>Dissimilar Friction Stir Welding of AA2024 and AISI 1018: </a:t>
            </a:r>
            <a:r>
              <a:rPr lang="en-GB" sz="1600" i="0" u="none" strike="noStrike" baseline="0" dirty="0">
                <a:latin typeface="Century Schoolbook"/>
              </a:rPr>
              <a:t>Microstructure and Mechanical Properties (</a:t>
            </a:r>
            <a:r>
              <a:rPr lang="en-GB" sz="1600" b="0" i="0" u="none" strike="noStrike" baseline="0" dirty="0">
                <a:latin typeface="Century Schoolbook"/>
              </a:rPr>
              <a:t>14 February 2021) by </a:t>
            </a:r>
            <a:r>
              <a:rPr lang="en-GB" sz="1600" i="0" u="none" strike="noStrike" baseline="0" dirty="0">
                <a:latin typeface="Century Schoolbook"/>
              </a:rPr>
              <a:t>Md. M. Z. Ahmed, Nabil Jouini , Bandar Alzahrani</a:t>
            </a:r>
            <a:r>
              <a:rPr lang="en-GB" sz="1600" dirty="0">
                <a:latin typeface="Century Schoolbook"/>
              </a:rPr>
              <a:t>,</a:t>
            </a:r>
            <a:r>
              <a:rPr lang="en-GB" sz="1600" i="0" u="none" strike="noStrike" baseline="0" dirty="0">
                <a:latin typeface="Century Schoolbook"/>
              </a:rPr>
              <a:t> Mohamed M. El Sayed Seleman</a:t>
            </a:r>
            <a:r>
              <a:rPr lang="en-GB" sz="1600" dirty="0">
                <a:latin typeface="Century Schoolbook"/>
              </a:rPr>
              <a:t> </a:t>
            </a:r>
            <a:r>
              <a:rPr lang="en-GB" sz="1600" i="0" u="none" strike="noStrike" baseline="0" dirty="0">
                <a:latin typeface="Century Schoolbook"/>
              </a:rPr>
              <a:t>and Mohammad </a:t>
            </a:r>
            <a:r>
              <a:rPr lang="en-GB" sz="1600" i="0" u="none" strike="noStrike" baseline="0" dirty="0" err="1">
                <a:latin typeface="Century Schoolbook"/>
              </a:rPr>
              <a:t>Jhaheen</a:t>
            </a:r>
            <a:r>
              <a:rPr lang="en-GB" sz="1600" i="0" u="none" strike="noStrike" baseline="0" dirty="0">
                <a:latin typeface="Century Schoolbook"/>
              </a:rPr>
              <a:t>. This paper will provide the information about th</a:t>
            </a:r>
            <a:r>
              <a:rPr lang="en-GB" sz="1600" dirty="0">
                <a:latin typeface="Century Schoolbook"/>
              </a:rPr>
              <a:t>e FSSW of dissimilar metals</a:t>
            </a:r>
            <a:r>
              <a:rPr lang="en-GB" dirty="0">
                <a:latin typeface="Century Schoolbook"/>
              </a:rPr>
              <a:t>.</a:t>
            </a:r>
            <a:endParaRPr lang="en-GB">
              <a:latin typeface="Century Schoolbook"/>
              <a:cs typeface="Calibri Light"/>
            </a:endParaRPr>
          </a:p>
          <a:p>
            <a:pPr marL="285750" indent="-285750">
              <a:buFont typeface="Arial" panose="020B0604020202020204" pitchFamily="34" charset="0"/>
              <a:buChar char="•"/>
            </a:pPr>
            <a:endParaRPr lang="en-GB">
              <a:latin typeface="Century Schoolbook"/>
            </a:endParaRPr>
          </a:p>
          <a:p>
            <a:pPr marL="285750" indent="-285750" algn="l">
              <a:buFont typeface="Arial" panose="020B0604020202020204" pitchFamily="34" charset="0"/>
              <a:buChar char="•"/>
            </a:pPr>
            <a:r>
              <a:rPr lang="en-US" sz="1800" b="0" i="0" u="none" strike="noStrike" baseline="0" dirty="0">
                <a:latin typeface="Times New Roman"/>
                <a:cs typeface="Times New Roman"/>
              </a:rPr>
              <a:t>Development of friction stir spot welding windows for dissimilar Al5086/C10100 spot joints (2017), by </a:t>
            </a:r>
            <a:r>
              <a:rPr lang="en-GB" sz="1800" b="0" i="0" u="none" strike="noStrike" baseline="0" dirty="0">
                <a:latin typeface="Times New Roman"/>
                <a:cs typeface="Times New Roman"/>
              </a:rPr>
              <a:t>S. Siddharth</a:t>
            </a:r>
            <a:r>
              <a:rPr lang="en-GB" dirty="0">
                <a:latin typeface="Times New Roman"/>
                <a:cs typeface="Times New Roman"/>
              </a:rPr>
              <a:t>, </a:t>
            </a:r>
            <a:r>
              <a:rPr lang="en-GB" sz="1800" b="0" i="0" u="none" strike="noStrike" baseline="0" dirty="0">
                <a:latin typeface="Times New Roman"/>
                <a:cs typeface="Times New Roman"/>
              </a:rPr>
              <a:t>T. Senthil </a:t>
            </a:r>
            <a:r>
              <a:rPr lang="en-GB" sz="1800" b="0" i="0" u="none" strike="noStrike" baseline="0" dirty="0" err="1">
                <a:latin typeface="Times New Roman"/>
                <a:cs typeface="Times New Roman"/>
              </a:rPr>
              <a:t>kumar</a:t>
            </a:r>
            <a:r>
              <a:rPr lang="en-GB" dirty="0">
                <a:latin typeface="Times New Roman"/>
                <a:cs typeface="Times New Roman"/>
              </a:rPr>
              <a:t>. This paper gives the information about the FSSW of dissimilar metals and dissimilar thicknesses.</a:t>
            </a:r>
          </a:p>
        </p:txBody>
      </p:sp>
      <p:pic>
        <p:nvPicPr>
          <p:cNvPr id="3" name="Picture 6" descr="Institute of Aeronautical Engineering - [IARE], Hyderabad - Faculty Details  2023-2024">
            <a:extLst>
              <a:ext uri="{FF2B5EF4-FFF2-40B4-BE49-F238E27FC236}">
                <a16:creationId xmlns:a16="http://schemas.microsoft.com/office/drawing/2014/main" id="{0A6EFD91-1E7E-9C40-1487-ADA9AC060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617" y="476672"/>
            <a:ext cx="3356645" cy="601630"/>
          </a:xfrm>
        </p:spPr>
        <p:txBody>
          <a:bodyPr>
            <a:normAutofit fontScale="90000"/>
          </a:bodyPr>
          <a:lstStyle/>
          <a:p>
            <a:r>
              <a:rPr lang="en-US" b="1" dirty="0">
                <a:latin typeface="Times New Roman"/>
                <a:cs typeface="Times New Roman"/>
              </a:rPr>
              <a:t>Introduction</a:t>
            </a:r>
          </a:p>
        </p:txBody>
      </p:sp>
      <p:sp>
        <p:nvSpPr>
          <p:cNvPr id="3" name="Content Placeholder 2"/>
          <p:cNvSpPr>
            <a:spLocks noGrp="1"/>
          </p:cNvSpPr>
          <p:nvPr>
            <p:ph sz="half" idx="1"/>
          </p:nvPr>
        </p:nvSpPr>
        <p:spPr>
          <a:xfrm>
            <a:off x="592748" y="1070357"/>
            <a:ext cx="9165360" cy="4629578"/>
          </a:xfrm>
        </p:spPr>
        <p:txBody>
          <a:bodyPr vert="horz" lIns="91440" tIns="45720" rIns="91440" bIns="45720" rtlCol="0" anchor="t">
            <a:noAutofit/>
          </a:bodyPr>
          <a:lstStyle/>
          <a:p>
            <a:pPr algn="l"/>
            <a:r>
              <a:rPr lang="en-US" sz="2000" b="0" i="0" u="none" strike="noStrike" baseline="0" dirty="0">
                <a:latin typeface="Times New Roman"/>
                <a:cs typeface="Times New Roman"/>
              </a:rPr>
              <a:t>Welding of dissimilar metals is the requirement for today’s industry with a good strength to weight ratio.</a:t>
            </a:r>
          </a:p>
          <a:p>
            <a:r>
              <a:rPr lang="en-US" sz="2000" b="0" i="0" u="none" strike="noStrike" baseline="0" dirty="0">
                <a:latin typeface="Times New Roman"/>
                <a:cs typeface="Times New Roman"/>
              </a:rPr>
              <a:t>FSSW is joining process where the joining takes place in three stages plunging, stirring at plunge position and retrieving.</a:t>
            </a:r>
            <a:r>
              <a:rPr lang="en-US" sz="2000" dirty="0">
                <a:latin typeface="Times New Roman"/>
                <a:cs typeface="Times New Roman"/>
              </a:rPr>
              <a:t> </a:t>
            </a:r>
            <a:endParaRPr lang="en-US" sz="2000" b="0" i="0" u="none" strike="noStrike" baseline="0" dirty="0">
              <a:latin typeface="Times New Roman"/>
              <a:cs typeface="Times New Roman"/>
            </a:endParaRPr>
          </a:p>
          <a:p>
            <a:r>
              <a:rPr lang="en-US" sz="2000" dirty="0">
                <a:latin typeface="Times New Roman"/>
                <a:cs typeface="Times New Roman"/>
              </a:rPr>
              <a:t>Plunger</a:t>
            </a:r>
            <a:r>
              <a:rPr lang="en-US" sz="2000" b="0" i="0" u="none" strike="noStrike" baseline="0" dirty="0">
                <a:latin typeface="Times New Roman"/>
                <a:cs typeface="Times New Roman"/>
              </a:rPr>
              <a:t> tool is rotated at high speed on the work material at the spot </a:t>
            </a:r>
            <a:r>
              <a:rPr lang="en-US" sz="2000" dirty="0">
                <a:latin typeface="Times New Roman"/>
                <a:cs typeface="Times New Roman"/>
              </a:rPr>
              <a:t>where as</a:t>
            </a:r>
            <a:r>
              <a:rPr lang="en-US" sz="2000" b="0" i="0" u="none" strike="noStrike" baseline="0" dirty="0">
                <a:latin typeface="Times New Roman"/>
                <a:cs typeface="Times New Roman"/>
              </a:rPr>
              <a:t> in dwelling </a:t>
            </a:r>
            <a:r>
              <a:rPr lang="en-US" sz="2000" dirty="0">
                <a:latin typeface="Times New Roman"/>
                <a:cs typeface="Times New Roman"/>
              </a:rPr>
              <a:t>makes</a:t>
            </a:r>
            <a:r>
              <a:rPr lang="en-US" sz="2000" b="0" i="0" u="none" strike="noStrike" baseline="0" dirty="0">
                <a:latin typeface="Times New Roman"/>
                <a:cs typeface="Times New Roman"/>
              </a:rPr>
              <a:t> penetration at that spot with high rotational speed to a certain time and lastly </a:t>
            </a:r>
            <a:r>
              <a:rPr lang="en-US" sz="2000" dirty="0">
                <a:latin typeface="Times New Roman"/>
                <a:cs typeface="Times New Roman"/>
              </a:rPr>
              <a:t>retrieves the tool</a:t>
            </a:r>
            <a:r>
              <a:rPr lang="en-US" sz="2000" b="0" i="0" u="none" strike="noStrike" baseline="0" dirty="0">
                <a:latin typeface="Times New Roman"/>
                <a:cs typeface="Times New Roman"/>
              </a:rPr>
              <a:t> </a:t>
            </a:r>
            <a:r>
              <a:rPr lang="en-US" sz="2000" dirty="0">
                <a:latin typeface="Times New Roman"/>
                <a:cs typeface="Times New Roman"/>
              </a:rPr>
              <a:t>back </a:t>
            </a:r>
            <a:r>
              <a:rPr lang="en-US" sz="2000" b="0" i="0" u="none" strike="noStrike" baseline="0" dirty="0">
                <a:latin typeface="Times New Roman"/>
                <a:cs typeface="Times New Roman"/>
              </a:rPr>
              <a:t>to make the spot area cool. It is observed in many cases that FSSW is giving good strength with compared to Resistance Spot welding</a:t>
            </a:r>
            <a:r>
              <a:rPr lang="en-US" sz="2000" dirty="0">
                <a:latin typeface="Times New Roman"/>
                <a:cs typeface="Times New Roman"/>
              </a:rPr>
              <a:t> as shown in figures - 1 &amp; 2.</a:t>
            </a:r>
            <a:endParaRPr lang="en-US" sz="2000" b="0" i="0" u="none" strike="noStrike" baseline="0" dirty="0">
              <a:latin typeface="Times New Roman"/>
              <a:cs typeface="Times New Roman"/>
            </a:endParaRPr>
          </a:p>
          <a:p>
            <a:r>
              <a:rPr lang="en-US" sz="2000" b="0" i="0" u="none" strike="noStrike" baseline="0" dirty="0">
                <a:latin typeface="Times New Roman"/>
                <a:cs typeface="Times New Roman"/>
              </a:rPr>
              <a:t>Much work is carried out on </a:t>
            </a:r>
            <a:r>
              <a:rPr lang="en-US" sz="2000" dirty="0" err="1">
                <a:latin typeface="Times New Roman"/>
                <a:cs typeface="Times New Roman"/>
              </a:rPr>
              <a:t>aluminium</a:t>
            </a:r>
            <a:r>
              <a:rPr lang="en-US" sz="2000" b="0" i="0" u="none" strike="noStrike" baseline="0" dirty="0">
                <a:latin typeface="Times New Roman"/>
                <a:cs typeface="Times New Roman"/>
              </a:rPr>
              <a:t> and its alloying </a:t>
            </a:r>
            <a:r>
              <a:rPr lang="en-US" sz="2000" dirty="0">
                <a:latin typeface="Times New Roman"/>
                <a:cs typeface="Times New Roman"/>
              </a:rPr>
              <a:t>materials, copper</a:t>
            </a:r>
            <a:r>
              <a:rPr lang="en-US" sz="2000" b="0" i="0" u="none" strike="noStrike" baseline="0" dirty="0">
                <a:latin typeface="Times New Roman"/>
                <a:cs typeface="Times New Roman"/>
              </a:rPr>
              <a:t> and magnesium etc., But on steel a lighter side of work is carried out with dissimilar thickness.</a:t>
            </a:r>
            <a:r>
              <a:rPr lang="en-US" sz="2000" dirty="0">
                <a:latin typeface="Times New Roman"/>
                <a:cs typeface="Times New Roman"/>
              </a:rPr>
              <a:t> </a:t>
            </a:r>
            <a:endParaRPr lang="en-US" sz="2000" b="0" i="0" u="none" strike="noStrike" baseline="0" dirty="0">
              <a:latin typeface="Times New Roman"/>
              <a:cs typeface="Times New Roman"/>
            </a:endParaRPr>
          </a:p>
          <a:p>
            <a:pPr algn="l"/>
            <a:r>
              <a:rPr lang="en-US" sz="2000" b="0" i="0" u="none" strike="noStrike" baseline="0" dirty="0">
                <a:latin typeface="Times New Roman"/>
                <a:cs typeface="Times New Roman"/>
              </a:rPr>
              <a:t>From many literatures and previous works it has been found that very minute work has been carried out on dissimilar metals that to </a:t>
            </a:r>
            <a:r>
              <a:rPr lang="en-US" sz="2000" b="0" i="0" u="none" strike="noStrike" baseline="0" dirty="0" err="1">
                <a:latin typeface="Times New Roman"/>
                <a:cs typeface="Times New Roman"/>
              </a:rPr>
              <a:t>aluminium</a:t>
            </a:r>
            <a:r>
              <a:rPr lang="en-US" sz="2000" b="0" i="0" u="none" strike="noStrike" baseline="0" dirty="0">
                <a:latin typeface="Times New Roman"/>
                <a:cs typeface="Times New Roman"/>
              </a:rPr>
              <a:t> and steel.</a:t>
            </a:r>
          </a:p>
          <a:p>
            <a:r>
              <a:rPr lang="en-US" sz="2000" dirty="0">
                <a:latin typeface="Times New Roman"/>
                <a:cs typeface="Times New Roman"/>
              </a:rPr>
              <a:t> </a:t>
            </a:r>
            <a:r>
              <a:rPr lang="en-US" sz="2000" b="0" i="0" u="none" strike="noStrike" baseline="0" dirty="0">
                <a:latin typeface="Times New Roman"/>
                <a:cs typeface="Times New Roman"/>
              </a:rPr>
              <a:t>An attempt is made to join these materials with help of tool steel as a tool material by varying process parameters such as work material thickness, tool rotational speed and dowel time to get good tensile strength from the joining with optimizing this parameters using Minitab software. </a:t>
            </a:r>
            <a:r>
              <a:rPr lang="en-US" sz="2000" dirty="0">
                <a:latin typeface="Times New Roman"/>
                <a:cs typeface="Times New Roman"/>
              </a:rPr>
              <a:t>Second bullet point here Third bullet point here</a:t>
            </a:r>
          </a:p>
        </p:txBody>
      </p:sp>
      <p:pic>
        <p:nvPicPr>
          <p:cNvPr id="4" name="Picture 6" descr="Institute of Aeronautical Engineering - [IARE], Hyderabad - Faculty Details  2023-2024">
            <a:extLst>
              <a:ext uri="{FF2B5EF4-FFF2-40B4-BE49-F238E27FC236}">
                <a16:creationId xmlns:a16="http://schemas.microsoft.com/office/drawing/2014/main" id="{228ACB9E-D0E3-8ACF-5634-82C2D371A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A picture containing text, toy, clipart, sign&#10;&#10;Description automatically generated">
            <a:extLst>
              <a:ext uri="{FF2B5EF4-FFF2-40B4-BE49-F238E27FC236}">
                <a16:creationId xmlns:a16="http://schemas.microsoft.com/office/drawing/2014/main" id="{400BDC67-8F00-7A32-2B2E-18E36A6C49A8}"/>
              </a:ext>
            </a:extLst>
          </p:cNvPr>
          <p:cNvPicPr>
            <a:picLocks noChangeAspect="1"/>
          </p:cNvPicPr>
          <p:nvPr/>
        </p:nvPicPr>
        <p:blipFill>
          <a:blip r:embed="rId3"/>
          <a:stretch>
            <a:fillRect/>
          </a:stretch>
        </p:blipFill>
        <p:spPr>
          <a:xfrm>
            <a:off x="9717854" y="1605560"/>
            <a:ext cx="2432756" cy="1360808"/>
          </a:xfrm>
          <a:prstGeom prst="rect">
            <a:avLst/>
          </a:prstGeom>
        </p:spPr>
      </p:pic>
      <p:pic>
        <p:nvPicPr>
          <p:cNvPr id="6" name="Picture 6" descr="Diagram&#10;&#10;Description automatically generated">
            <a:extLst>
              <a:ext uri="{FF2B5EF4-FFF2-40B4-BE49-F238E27FC236}">
                <a16:creationId xmlns:a16="http://schemas.microsoft.com/office/drawing/2014/main" id="{216D70C9-F21F-619D-AF92-75DB7737A386}"/>
              </a:ext>
            </a:extLst>
          </p:cNvPr>
          <p:cNvPicPr>
            <a:picLocks noChangeAspect="1"/>
          </p:cNvPicPr>
          <p:nvPr/>
        </p:nvPicPr>
        <p:blipFill>
          <a:blip r:embed="rId4"/>
          <a:stretch>
            <a:fillRect/>
          </a:stretch>
        </p:blipFill>
        <p:spPr>
          <a:xfrm>
            <a:off x="9710769" y="4399841"/>
            <a:ext cx="2432755" cy="1428161"/>
          </a:xfrm>
          <a:prstGeom prst="rect">
            <a:avLst/>
          </a:prstGeom>
        </p:spPr>
      </p:pic>
      <p:sp>
        <p:nvSpPr>
          <p:cNvPr id="8" name="TextBox 1">
            <a:extLst>
              <a:ext uri="{FF2B5EF4-FFF2-40B4-BE49-F238E27FC236}">
                <a16:creationId xmlns:a16="http://schemas.microsoft.com/office/drawing/2014/main" id="{5DC18E84-D26E-3893-C37A-9FA8478DC06B}"/>
              </a:ext>
            </a:extLst>
          </p:cNvPr>
          <p:cNvSpPr txBox="1"/>
          <p:nvPr/>
        </p:nvSpPr>
        <p:spPr>
          <a:xfrm>
            <a:off x="10476441" y="3016250"/>
            <a:ext cx="12954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(figure - 1)</a:t>
            </a:r>
          </a:p>
        </p:txBody>
      </p:sp>
      <p:sp>
        <p:nvSpPr>
          <p:cNvPr id="10" name="TextBox 1">
            <a:extLst>
              <a:ext uri="{FF2B5EF4-FFF2-40B4-BE49-F238E27FC236}">
                <a16:creationId xmlns:a16="http://schemas.microsoft.com/office/drawing/2014/main" id="{C5C4F8F2-50A0-A76E-6562-41A15F4EE951}"/>
              </a:ext>
            </a:extLst>
          </p:cNvPr>
          <p:cNvSpPr txBox="1"/>
          <p:nvPr/>
        </p:nvSpPr>
        <p:spPr>
          <a:xfrm>
            <a:off x="10476441" y="5992532"/>
            <a:ext cx="12954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(figure - 2)</a:t>
            </a:r>
          </a:p>
        </p:txBody>
      </p:sp>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dirty="0">
                <a:latin typeface="Times New Roman"/>
                <a:cs typeface="Times New Roman"/>
              </a:rPr>
              <a:t>Materials used for the project</a:t>
            </a:r>
          </a:p>
        </p:txBody>
      </p:sp>
      <p:sp>
        <p:nvSpPr>
          <p:cNvPr id="5" name="Content Placeholder 3"/>
          <p:cNvSpPr>
            <a:spLocks noGrp="1"/>
          </p:cNvSpPr>
          <p:nvPr>
            <p:ph sz="half" idx="1"/>
          </p:nvPr>
        </p:nvSpPr>
        <p:spPr>
          <a:xfrm>
            <a:off x="838200" y="1072029"/>
            <a:ext cx="10044233" cy="4333409"/>
          </a:xfrm>
        </p:spPr>
        <p:txBody>
          <a:bodyPr vert="horz" lIns="91440" tIns="45720" rIns="91440" bIns="45720" rtlCol="0" anchor="t">
            <a:noAutofit/>
          </a:bodyPr>
          <a:lstStyle/>
          <a:p>
            <a:r>
              <a:rPr lang="en-US" sz="2200" b="1" dirty="0">
                <a:effectLst/>
                <a:latin typeface="Calibri Light"/>
                <a:ea typeface="Calibri" panose="020F0502020204030204" pitchFamily="34" charset="0"/>
                <a:cs typeface="Times New Roman"/>
              </a:rPr>
              <a:t>AL6062 </a:t>
            </a:r>
            <a:r>
              <a:rPr lang="en-US" sz="2200" dirty="0">
                <a:effectLst/>
                <a:latin typeface="Calibri Light"/>
                <a:ea typeface="Calibri" panose="020F0502020204030204" pitchFamily="34" charset="0"/>
                <a:cs typeface="Times New Roman"/>
              </a:rPr>
              <a:t>:</a:t>
            </a:r>
            <a:r>
              <a:rPr lang="en-US" sz="2200" dirty="0">
                <a:latin typeface="Calibri Light"/>
                <a:ea typeface="Calibri" panose="020F0502020204030204" pitchFamily="34" charset="0"/>
                <a:cs typeface="Times New Roman"/>
              </a:rPr>
              <a:t> </a:t>
            </a:r>
            <a:r>
              <a:rPr lang="en-US" sz="2200" b="0" i="0" dirty="0">
                <a:effectLst/>
                <a:latin typeface="Calibri Light"/>
                <a:cs typeface="Calibri Light"/>
              </a:rPr>
              <a:t>ALUMINUM 6062 is a magnesium silicide type of wrought aluminum alloy having good mechanical properties combined with high resistance to fresh and salt water corrosion. It responds to age-hardening heat treatment. </a:t>
            </a:r>
            <a:endParaRPr lang="en-US" sz="2200">
              <a:latin typeface="Calibri Light"/>
              <a:cs typeface="Calibri Light"/>
            </a:endParaRPr>
          </a:p>
          <a:p>
            <a:r>
              <a:rPr lang="en-US" sz="2200" b="1" dirty="0">
                <a:latin typeface="Calibri Light"/>
                <a:ea typeface="Calibri" panose="020F0502020204030204" pitchFamily="34" charset="0"/>
                <a:cs typeface="Times New Roman"/>
              </a:rPr>
              <a:t>S</a:t>
            </a:r>
            <a:r>
              <a:rPr lang="en-US" sz="2200" b="1" dirty="0">
                <a:effectLst/>
                <a:latin typeface="Calibri Light"/>
                <a:ea typeface="Calibri" panose="020F0502020204030204" pitchFamily="34" charset="0"/>
                <a:cs typeface="Times New Roman"/>
              </a:rPr>
              <a:t>tructural steel ST1020 </a:t>
            </a:r>
            <a:r>
              <a:rPr lang="en-US" sz="2200" dirty="0">
                <a:effectLst/>
                <a:latin typeface="Calibri Light"/>
                <a:ea typeface="Calibri" panose="020F0502020204030204" pitchFamily="34" charset="0"/>
                <a:cs typeface="Times New Roman"/>
              </a:rPr>
              <a:t>: </a:t>
            </a:r>
            <a:r>
              <a:rPr lang="en-US" sz="2200" dirty="0">
                <a:effectLst/>
                <a:latin typeface="Calibri Light"/>
                <a:ea typeface="Source Sans Pro"/>
                <a:cs typeface="Times New Roman"/>
              </a:rPr>
              <a:t>Is an alloy steel with </a:t>
            </a:r>
            <a:r>
              <a:rPr lang="en-US" sz="2200" b="0" i="0" u="none" strike="noStrike" baseline="0" dirty="0">
                <a:latin typeface="Calibri Light"/>
                <a:ea typeface="Source Sans Pro"/>
                <a:cs typeface="Calibri Light"/>
              </a:rPr>
              <a:t>hybridized finish coat of </a:t>
            </a:r>
            <a:r>
              <a:rPr lang="en-US" sz="2200" b="0" i="0" u="none" strike="noStrike" baseline="0" err="1">
                <a:latin typeface="Calibri Light"/>
                <a:ea typeface="Source Sans Pro"/>
                <a:cs typeface="Calibri Light"/>
              </a:rPr>
              <a:t>polysiloxane</a:t>
            </a:r>
            <a:r>
              <a:rPr lang="en-US" sz="2200" b="0" i="0" u="none" strike="noStrike" baseline="0" dirty="0">
                <a:latin typeface="Calibri Light"/>
                <a:ea typeface="Source Sans Pro"/>
                <a:cs typeface="Calibri Light"/>
              </a:rPr>
              <a:t> and acryl resin with excellent weather resistance , color and gloss retention. It also displays good resistance to chemicals, solvent, sea water and provides extended lifetime of </a:t>
            </a:r>
            <a:r>
              <a:rPr lang="en-GB" sz="2200" b="0" i="0" u="none" strike="noStrike" baseline="0" dirty="0">
                <a:latin typeface="Calibri Light"/>
                <a:ea typeface="Source Sans Pro"/>
                <a:cs typeface="Calibri Light"/>
              </a:rPr>
              <a:t>exposed parts.</a:t>
            </a:r>
            <a:r>
              <a:rPr lang="en-GB" sz="2200" dirty="0">
                <a:latin typeface="Calibri Light"/>
                <a:ea typeface="Source Sans Pro"/>
                <a:cs typeface="Calibri Light"/>
              </a:rPr>
              <a:t> </a:t>
            </a:r>
            <a:endParaRPr lang="en-GB" sz="2200" b="0" i="0" u="none" strike="noStrike" baseline="0" dirty="0">
              <a:latin typeface="Calibri Light"/>
              <a:ea typeface="Source Sans Pro"/>
              <a:cs typeface="Calibri Light"/>
            </a:endParaRPr>
          </a:p>
          <a:p>
            <a:r>
              <a:rPr lang="en-IN" sz="2200" b="1" dirty="0">
                <a:latin typeface="Calibri Light"/>
                <a:cs typeface="Calibri Light"/>
              </a:rPr>
              <a:t>D3</a:t>
            </a:r>
            <a:r>
              <a:rPr lang="en-IN" sz="2200" b="1" dirty="0">
                <a:latin typeface="Calibri Light"/>
                <a:ea typeface="+mn-lt"/>
                <a:cs typeface="Calibri Light"/>
              </a:rPr>
              <a:t> steel</a:t>
            </a:r>
            <a:r>
              <a:rPr lang="en-IN" sz="2200" b="1" i="0" u="none" strike="noStrike" baseline="0" dirty="0">
                <a:latin typeface="Calibri Light"/>
                <a:cs typeface="Calibri Light"/>
              </a:rPr>
              <a:t>:</a:t>
            </a:r>
            <a:r>
              <a:rPr lang="en-IN" sz="2200" b="1" dirty="0">
                <a:latin typeface="Calibri Light"/>
                <a:cs typeface="Calibri Light"/>
              </a:rPr>
              <a:t> </a:t>
            </a:r>
            <a:r>
              <a:rPr lang="en-GB" sz="2200" dirty="0">
                <a:latin typeface="Calibri Light"/>
                <a:cs typeface="Calibri Light"/>
              </a:rPr>
              <a:t>D3</a:t>
            </a:r>
            <a:r>
              <a:rPr lang="en-GB" sz="2200" dirty="0">
                <a:latin typeface="Calibri Light"/>
                <a:ea typeface="+mn-lt"/>
                <a:cs typeface="Calibri Light"/>
              </a:rPr>
              <a:t> steel, also known as 1.2080 (</a:t>
            </a:r>
            <a:r>
              <a:rPr lang="en-GB" sz="2200" dirty="0" err="1">
                <a:latin typeface="Calibri Light"/>
                <a:ea typeface="+mn-lt"/>
                <a:cs typeface="Calibri Light"/>
              </a:rPr>
              <a:t>Werkstoff</a:t>
            </a:r>
            <a:r>
              <a:rPr lang="en-GB" sz="2200" dirty="0">
                <a:latin typeface="Calibri Light"/>
                <a:ea typeface="+mn-lt"/>
                <a:cs typeface="Calibri Light"/>
              </a:rPr>
              <a:t>), </a:t>
            </a:r>
            <a:r>
              <a:rPr lang="en-GB" sz="2200" b="0" i="0" dirty="0">
                <a:effectLst/>
                <a:latin typeface="Calibri Light"/>
                <a:ea typeface="+mn-lt"/>
                <a:cs typeface="Calibri Light"/>
              </a:rPr>
              <a:t>is </a:t>
            </a:r>
            <a:r>
              <a:rPr lang="en-GB" sz="2200" dirty="0">
                <a:latin typeface="Calibri Light"/>
                <a:ea typeface="+mn-lt"/>
                <a:cs typeface="Calibri Light"/>
              </a:rPr>
              <a:t>an </a:t>
            </a:r>
            <a:r>
              <a:rPr lang="en-GB" sz="2200" b="1" dirty="0">
                <a:latin typeface="Calibri Light"/>
                <a:ea typeface="+mn-lt"/>
                <a:cs typeface="Calibri Light"/>
              </a:rPr>
              <a:t>air hardening, high-carbon, high-chromium tool</a:t>
            </a:r>
            <a:r>
              <a:rPr lang="en-GB" sz="2200" b="1" i="0" dirty="0">
                <a:effectLst/>
                <a:latin typeface="Calibri Light"/>
                <a:ea typeface="+mn-lt"/>
                <a:cs typeface="Calibri Light"/>
              </a:rPr>
              <a:t> steel</a:t>
            </a:r>
            <a:r>
              <a:rPr lang="en-GB" sz="2200" b="0" i="0" dirty="0">
                <a:effectLst/>
                <a:latin typeface="Calibri Light"/>
                <a:ea typeface="+mn-lt"/>
                <a:cs typeface="Calibri Light"/>
              </a:rPr>
              <a:t>. </a:t>
            </a:r>
            <a:r>
              <a:rPr lang="en-GB" sz="2200" dirty="0">
                <a:latin typeface="Calibri Light"/>
                <a:ea typeface="+mn-lt"/>
                <a:cs typeface="Calibri Light"/>
              </a:rPr>
              <a:t>It displays excellent abrasion/wear resistance and has good dimensional stability </a:t>
            </a:r>
            <a:r>
              <a:rPr lang="en-GB" sz="2200" b="0" i="0" u="none" strike="noStrike" baseline="0" dirty="0">
                <a:latin typeface="Calibri Light"/>
                <a:ea typeface="+mn-lt"/>
                <a:cs typeface="Calibri Light"/>
              </a:rPr>
              <a:t>and </a:t>
            </a:r>
            <a:r>
              <a:rPr lang="en-GB" sz="2200" dirty="0">
                <a:latin typeface="Calibri Light"/>
                <a:ea typeface="+mn-lt"/>
                <a:cs typeface="Calibri Light"/>
              </a:rPr>
              <a:t>high compressive strength</a:t>
            </a:r>
            <a:r>
              <a:rPr lang="en-GB" sz="2200" i="0" dirty="0">
                <a:effectLst/>
                <a:latin typeface="Calibri Light"/>
                <a:ea typeface="+mn-lt"/>
                <a:cs typeface="Calibri Light"/>
              </a:rPr>
              <a:t>.</a:t>
            </a:r>
            <a:r>
              <a:rPr lang="en-GB" sz="2200" dirty="0">
                <a:latin typeface="Calibri Light"/>
                <a:ea typeface="+mn-lt"/>
                <a:cs typeface="Calibri Light"/>
              </a:rPr>
              <a:t> It is heat treatable and will offer a hardness in the range 58-64 HRC.</a:t>
            </a:r>
            <a:endParaRPr lang="en-GB" sz="2200" dirty="0">
              <a:ea typeface="+mn-lt"/>
              <a:cs typeface="Calibri Light"/>
            </a:endParaRPr>
          </a:p>
          <a:p>
            <a:endParaRPr lang="en-US" sz="2200" dirty="0">
              <a:latin typeface="Calibri Light"/>
              <a:ea typeface="+mn-lt"/>
              <a:cs typeface="+mn-lt"/>
            </a:endParaRPr>
          </a:p>
        </p:txBody>
      </p:sp>
      <p:pic>
        <p:nvPicPr>
          <p:cNvPr id="3" name="Picture 6" descr="Institute of Aeronautical Engineering - [IARE], Hyderabad - Faculty Details  2023-2024">
            <a:extLst>
              <a:ext uri="{FF2B5EF4-FFF2-40B4-BE49-F238E27FC236}">
                <a16:creationId xmlns:a16="http://schemas.microsoft.com/office/drawing/2014/main" id="{48B174F8-AD49-0AEA-1ABC-7ACE2A0D5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raphical user interface, application&#10;&#10;Description automatically generated">
            <a:extLst>
              <a:ext uri="{FF2B5EF4-FFF2-40B4-BE49-F238E27FC236}">
                <a16:creationId xmlns:a16="http://schemas.microsoft.com/office/drawing/2014/main" id="{B838B0DD-BB77-F3A7-818F-DCC566CA84D1}"/>
              </a:ext>
            </a:extLst>
          </p:cNvPr>
          <p:cNvPicPr>
            <a:picLocks noChangeAspect="1"/>
          </p:cNvPicPr>
          <p:nvPr/>
        </p:nvPicPr>
        <p:blipFill>
          <a:blip r:embed="rId3"/>
          <a:stretch>
            <a:fillRect/>
          </a:stretch>
        </p:blipFill>
        <p:spPr>
          <a:xfrm>
            <a:off x="842682" y="4780512"/>
            <a:ext cx="10452182" cy="972505"/>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C433D65E-63D9-0824-C690-91F5053B0990}"/>
              </a:ext>
            </a:extLst>
          </p:cNvPr>
          <p:cNvPicPr>
            <a:picLocks noChangeAspect="1"/>
          </p:cNvPicPr>
          <p:nvPr/>
        </p:nvPicPr>
        <p:blipFill>
          <a:blip r:embed="rId3"/>
          <a:stretch>
            <a:fillRect/>
          </a:stretch>
        </p:blipFill>
        <p:spPr>
          <a:xfrm>
            <a:off x="839141" y="5757112"/>
            <a:ext cx="10457273" cy="762443"/>
          </a:xfrm>
          <a:prstGeom prst="rect">
            <a:avLst/>
          </a:prstGeom>
        </p:spPr>
      </p:pic>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595A5-F3EC-3653-D22F-A692A1E82056}"/>
              </a:ext>
            </a:extLst>
          </p:cNvPr>
          <p:cNvSpPr>
            <a:spLocks noGrp="1"/>
          </p:cNvSpPr>
          <p:nvPr>
            <p:ph type="title"/>
          </p:nvPr>
        </p:nvSpPr>
        <p:spPr>
          <a:xfrm>
            <a:off x="883024" y="78254"/>
            <a:ext cx="9538447" cy="1352457"/>
          </a:xfrm>
        </p:spPr>
        <p:txBody>
          <a:bodyPr>
            <a:normAutofit/>
          </a:bodyPr>
          <a:lstStyle/>
          <a:p>
            <a:r>
              <a:rPr lang="en-US" sz="4000" b="1" dirty="0">
                <a:latin typeface="Times New Roman"/>
                <a:ea typeface="+mj-lt"/>
                <a:cs typeface="+mj-lt"/>
              </a:rPr>
              <a:t>Friction Stir Welding Applications</a:t>
            </a:r>
            <a:endParaRPr lang="en-US" sz="4000" b="1">
              <a:latin typeface="Times New Roman"/>
              <a:cs typeface="Times New Roman"/>
            </a:endParaRPr>
          </a:p>
        </p:txBody>
      </p:sp>
      <p:pic>
        <p:nvPicPr>
          <p:cNvPr id="7" name="Picture 6" descr="Institute of Aeronautical Engineering - [IARE], Hyderabad - Faculty Details  2023-2024">
            <a:extLst>
              <a:ext uri="{FF2B5EF4-FFF2-40B4-BE49-F238E27FC236}">
                <a16:creationId xmlns:a16="http://schemas.microsoft.com/office/drawing/2014/main" id="{48854BC8-739F-F22F-6B16-673298243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24A4DE-8AC8-004B-9334-B22940D2365C}"/>
              </a:ext>
            </a:extLst>
          </p:cNvPr>
          <p:cNvSpPr txBox="1"/>
          <p:nvPr/>
        </p:nvSpPr>
        <p:spPr>
          <a:xfrm>
            <a:off x="959223" y="1075764"/>
            <a:ext cx="1039009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mn-lt"/>
                <a:cs typeface="+mn-lt"/>
              </a:rPr>
              <a:t>1- Friction stir welding can be used in aerospace industry on many parts such as fuselages,</a:t>
            </a:r>
            <a:endParaRPr lang="en-US">
              <a:latin typeface="Calibri"/>
              <a:cs typeface="Calibri Light"/>
            </a:endParaRPr>
          </a:p>
          <a:p>
            <a:r>
              <a:rPr lang="en-US" dirty="0">
                <a:latin typeface="Calibri"/>
                <a:ea typeface="+mn-lt"/>
                <a:cs typeface="+mn-lt"/>
              </a:rPr>
              <a:t>wings, empennages, and fuel tanks for space vehicles.</a:t>
            </a:r>
            <a:endParaRPr lang="en-US">
              <a:latin typeface="Calibri"/>
              <a:cs typeface="Calibri Light"/>
            </a:endParaRPr>
          </a:p>
          <a:p>
            <a:endParaRPr lang="en-US" dirty="0">
              <a:latin typeface="Calibri"/>
              <a:ea typeface="+mn-lt"/>
              <a:cs typeface="+mn-lt"/>
            </a:endParaRPr>
          </a:p>
          <a:p>
            <a:r>
              <a:rPr lang="en-US" dirty="0">
                <a:latin typeface="Calibri"/>
                <a:ea typeface="+mn-lt"/>
                <a:cs typeface="+mn-lt"/>
              </a:rPr>
              <a:t>2- Shipbuilding and marine industries can use the friction stir welding method to join parts</a:t>
            </a:r>
            <a:endParaRPr lang="en-US">
              <a:latin typeface="Calibri"/>
              <a:cs typeface="Calibri Light"/>
            </a:endParaRPr>
          </a:p>
          <a:p>
            <a:r>
              <a:rPr lang="en-US" dirty="0">
                <a:latin typeface="Calibri"/>
                <a:ea typeface="+mn-lt"/>
                <a:cs typeface="+mn-lt"/>
              </a:rPr>
              <a:t>such as sides and panels for decks, bulkheads, and floors.</a:t>
            </a:r>
            <a:endParaRPr lang="en-US">
              <a:latin typeface="Calibri"/>
              <a:cs typeface="Calibri Light"/>
            </a:endParaRPr>
          </a:p>
          <a:p>
            <a:endParaRPr lang="en-US" dirty="0">
              <a:latin typeface="Calibri"/>
              <a:ea typeface="+mn-lt"/>
              <a:cs typeface="+mn-lt"/>
            </a:endParaRPr>
          </a:p>
          <a:p>
            <a:r>
              <a:rPr lang="en-US" dirty="0">
                <a:latin typeface="Calibri"/>
                <a:ea typeface="+mn-lt"/>
                <a:cs typeface="+mn-lt"/>
              </a:rPr>
              <a:t>3- Friction stir welding can be used in railway industries for rolling stock of railways, high</a:t>
            </a:r>
            <a:endParaRPr lang="en-US">
              <a:latin typeface="Calibri"/>
              <a:cs typeface="Calibri Light"/>
            </a:endParaRPr>
          </a:p>
          <a:p>
            <a:r>
              <a:rPr lang="en-US" dirty="0">
                <a:latin typeface="Calibri"/>
                <a:ea typeface="+mn-lt"/>
                <a:cs typeface="+mn-lt"/>
              </a:rPr>
              <a:t>speed trains, underground carriages, and building of container bodies.</a:t>
            </a:r>
            <a:endParaRPr lang="en-US">
              <a:latin typeface="Calibri"/>
              <a:ea typeface="+mn-lt"/>
              <a:cs typeface="Calibri Light"/>
            </a:endParaRPr>
          </a:p>
          <a:p>
            <a:endParaRPr lang="en-US" dirty="0">
              <a:latin typeface="Calibri"/>
              <a:cs typeface="Calibri"/>
            </a:endParaRPr>
          </a:p>
          <a:p>
            <a:r>
              <a:rPr lang="en-US" dirty="0">
                <a:latin typeface="Calibri"/>
                <a:ea typeface="+mn-lt"/>
                <a:cs typeface="+mn-lt"/>
              </a:rPr>
              <a:t>4- Friction stir welding can be used in the electrical industry for electrical connectors and</a:t>
            </a:r>
            <a:endParaRPr lang="en-US">
              <a:latin typeface="Calibri"/>
              <a:cs typeface="Calibri Light"/>
            </a:endParaRPr>
          </a:p>
          <a:p>
            <a:r>
              <a:rPr lang="en-US" dirty="0">
                <a:latin typeface="Calibri"/>
                <a:ea typeface="+mn-lt"/>
                <a:cs typeface="+mn-lt"/>
              </a:rPr>
              <a:t>electric motor housings.</a:t>
            </a:r>
            <a:endParaRPr lang="en-US">
              <a:latin typeface="Calibri"/>
              <a:cs typeface="Calibri Light"/>
            </a:endParaRPr>
          </a:p>
          <a:p>
            <a:endParaRPr lang="en-US" dirty="0">
              <a:latin typeface="Calibri"/>
              <a:ea typeface="+mn-lt"/>
              <a:cs typeface="+mn-lt"/>
            </a:endParaRPr>
          </a:p>
          <a:p>
            <a:r>
              <a:rPr lang="en-US" dirty="0">
                <a:latin typeface="Calibri"/>
                <a:ea typeface="+mn-lt"/>
                <a:cs typeface="+mn-lt"/>
              </a:rPr>
              <a:t>5- Some alloys that are welded by this type of welding can be used in the construction</a:t>
            </a:r>
            <a:endParaRPr lang="en-US" dirty="0">
              <a:latin typeface="Calibri"/>
              <a:cs typeface="Calibri Light"/>
            </a:endParaRPr>
          </a:p>
          <a:p>
            <a:r>
              <a:rPr lang="en-US" dirty="0">
                <a:latin typeface="Calibri"/>
                <a:ea typeface="+mn-lt"/>
                <a:cs typeface="+mn-lt"/>
              </a:rPr>
              <a:t>industry and the chemical industry and for aluminum reactors for power plants.</a:t>
            </a:r>
            <a:endParaRPr lang="en-US">
              <a:latin typeface="Calibri"/>
              <a:cs typeface="Calibri Light"/>
            </a:endParaRPr>
          </a:p>
          <a:p>
            <a:endParaRPr lang="en-US" dirty="0">
              <a:latin typeface="Calibri"/>
              <a:ea typeface="+mn-lt"/>
              <a:cs typeface="+mn-lt"/>
            </a:endParaRPr>
          </a:p>
          <a:p>
            <a:r>
              <a:rPr lang="en-US" dirty="0">
                <a:latin typeface="Calibri"/>
                <a:ea typeface="+mn-lt"/>
                <a:cs typeface="+mn-lt"/>
              </a:rPr>
              <a:t>6- Friction stir welding can be used for alloys that have high strength, which can be used</a:t>
            </a:r>
            <a:endParaRPr lang="en-US">
              <a:latin typeface="Calibri"/>
              <a:cs typeface="Calibri Light"/>
            </a:endParaRPr>
          </a:p>
          <a:p>
            <a:r>
              <a:rPr lang="en-US" dirty="0">
                <a:latin typeface="Calibri"/>
                <a:ea typeface="+mn-lt"/>
                <a:cs typeface="+mn-lt"/>
              </a:rPr>
              <a:t>as armor.</a:t>
            </a:r>
            <a:endParaRPr lang="en-US" dirty="0">
              <a:latin typeface="Calibri"/>
              <a:cs typeface="Calibri Light"/>
            </a:endParaRPr>
          </a:p>
          <a:p>
            <a:endParaRPr lang="en-US" dirty="0">
              <a:latin typeface="Calibri"/>
              <a:ea typeface="+mn-lt"/>
              <a:cs typeface="+mn-lt"/>
            </a:endParaRPr>
          </a:p>
          <a:p>
            <a:r>
              <a:rPr lang="en-US" dirty="0">
                <a:latin typeface="Calibri"/>
                <a:ea typeface="+mn-lt"/>
                <a:cs typeface="+mn-lt"/>
              </a:rPr>
              <a:t>7- Friction stir welding joints can be used in land transportation for automotive engine</a:t>
            </a:r>
            <a:endParaRPr lang="en-US">
              <a:latin typeface="Calibri"/>
              <a:cs typeface="Calibri Light"/>
            </a:endParaRPr>
          </a:p>
          <a:p>
            <a:r>
              <a:rPr lang="en-US" dirty="0">
                <a:latin typeface="Calibri"/>
                <a:ea typeface="+mn-lt"/>
                <a:cs typeface="+mn-lt"/>
              </a:rPr>
              <a:t>chassis, truck bodies, and wheel rims.</a:t>
            </a:r>
            <a:endParaRPr lang="en-US">
              <a:latin typeface="Calibri"/>
              <a:cs typeface="Calibri Light"/>
            </a:endParaRPr>
          </a:p>
        </p:txBody>
      </p:sp>
    </p:spTree>
    <p:extLst>
      <p:ext uri="{BB962C8B-B14F-4D97-AF65-F5344CB8AC3E}">
        <p14:creationId xmlns:p14="http://schemas.microsoft.com/office/powerpoint/2010/main" val="17507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a:cs typeface="Times New Roman"/>
              </a:rPr>
              <a:t>Dimensions of the materials</a:t>
            </a:r>
          </a:p>
        </p:txBody>
      </p:sp>
      <p:sp>
        <p:nvSpPr>
          <p:cNvPr id="7" name="TextBox 6">
            <a:extLst>
              <a:ext uri="{FF2B5EF4-FFF2-40B4-BE49-F238E27FC236}">
                <a16:creationId xmlns:a16="http://schemas.microsoft.com/office/drawing/2014/main" id="{08E27573-55B6-414A-32C4-CDB8F7E73581}"/>
              </a:ext>
            </a:extLst>
          </p:cNvPr>
          <p:cNvSpPr txBox="1"/>
          <p:nvPr/>
        </p:nvSpPr>
        <p:spPr>
          <a:xfrm>
            <a:off x="838200" y="1691844"/>
            <a:ext cx="9464933" cy="4111356"/>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sz="2000" b="0" i="0" u="none" strike="noStrike" baseline="0" dirty="0">
                <a:latin typeface="Times New Roman"/>
                <a:cs typeface="Times New Roman"/>
              </a:rPr>
              <a:t>The work material used for welding is Al6062 and ST1020 with different thickness. 0.5mm, 0.7mm, 0.9mm and combination of this thickness were used. This material is cut into size of 150 mm in length and 20 mm width.</a:t>
            </a:r>
          </a:p>
          <a:p>
            <a:pPr algn="l"/>
            <a:endParaRPr lang="en-US" sz="2000" b="0" i="0" u="none" strike="noStrike" baseline="0" dirty="0">
              <a:latin typeface="Times New Roman"/>
              <a:cs typeface="Times New Roman"/>
            </a:endParaRPr>
          </a:p>
          <a:p>
            <a:pPr marL="285750" indent="-285750">
              <a:buFont typeface="Arial" panose="020B0604020202020204" pitchFamily="34" charset="0"/>
              <a:buChar char="•"/>
            </a:pPr>
            <a:r>
              <a:rPr lang="en-US" sz="2000" b="0" i="0" u="none" strike="noStrike" baseline="0" dirty="0">
                <a:latin typeface="Times New Roman"/>
                <a:cs typeface="Times New Roman"/>
              </a:rPr>
              <a:t>The lap position for overlapping is made. The tool tip is hexagonal profile. Tool material being </a:t>
            </a:r>
            <a:r>
              <a:rPr lang="en-US" sz="2000" dirty="0">
                <a:latin typeface="Times New Roman"/>
                <a:cs typeface="Times New Roman"/>
              </a:rPr>
              <a:t>M2</a:t>
            </a:r>
            <a:r>
              <a:rPr lang="en-US" sz="2000" b="0" i="0" u="none" strike="noStrike" baseline="0" dirty="0">
                <a:latin typeface="Times New Roman"/>
                <a:cs typeface="Times New Roman"/>
              </a:rPr>
              <a:t> </a:t>
            </a:r>
            <a:r>
              <a:rPr lang="en-US" sz="2000" dirty="0">
                <a:latin typeface="Times New Roman"/>
                <a:cs typeface="Times New Roman"/>
              </a:rPr>
              <a:t>steel is heat</a:t>
            </a:r>
            <a:r>
              <a:rPr lang="en-US" sz="2000" b="0" i="0" u="none" strike="noStrike" baseline="0" dirty="0">
                <a:latin typeface="Times New Roman"/>
                <a:cs typeface="Times New Roman"/>
              </a:rPr>
              <a:t> </a:t>
            </a:r>
            <a:r>
              <a:rPr lang="en-GB" sz="2000" b="0" i="0" u="none" strike="noStrike" baseline="0" dirty="0">
                <a:latin typeface="Times New Roman"/>
                <a:cs typeface="Times New Roman"/>
              </a:rPr>
              <a:t>treated </a:t>
            </a:r>
            <a:r>
              <a:rPr lang="en-US" sz="2000" b="0" i="0" u="none" strike="noStrike" baseline="0" dirty="0">
                <a:latin typeface="Times New Roman"/>
                <a:cs typeface="Times New Roman"/>
              </a:rPr>
              <a:t>above </a:t>
            </a:r>
            <a:r>
              <a:rPr lang="en-US" sz="2000" dirty="0">
                <a:latin typeface="Times New Roman"/>
                <a:cs typeface="Times New Roman"/>
              </a:rPr>
              <a:t>it's</a:t>
            </a:r>
            <a:r>
              <a:rPr lang="en-US" sz="2000" b="0" i="0" u="none" strike="noStrike" baseline="0" dirty="0">
                <a:latin typeface="Times New Roman"/>
                <a:cs typeface="Times New Roman"/>
              </a:rPr>
              <a:t> recrystallization temperature to achieve high strength The structure of the tool is shown below fig with lap configuration diagram. The </a:t>
            </a:r>
            <a:r>
              <a:rPr lang="en-US" sz="2000" b="0" i="0" u="none" strike="noStrike" baseline="0" dirty="0" err="1">
                <a:latin typeface="Times New Roman"/>
                <a:cs typeface="Times New Roman"/>
              </a:rPr>
              <a:t>aluminium</a:t>
            </a:r>
            <a:r>
              <a:rPr lang="en-US" sz="2000" b="0" i="0" u="none" strike="noStrike" baseline="0" dirty="0">
                <a:latin typeface="Times New Roman"/>
                <a:cs typeface="Times New Roman"/>
              </a:rPr>
              <a:t> is placed on the top and steel at the bottom of lap.</a:t>
            </a:r>
          </a:p>
          <a:p>
            <a:pPr marL="285750" indent="-285750">
              <a:buFont typeface="Arial" panose="020B0604020202020204" pitchFamily="34" charset="0"/>
              <a:buChar char="•"/>
            </a:pPr>
            <a:endParaRPr lang="en-US" sz="2000" dirty="0">
              <a:latin typeface="Times New Roman"/>
              <a:cs typeface="Times New Roman"/>
            </a:endParaRPr>
          </a:p>
          <a:p>
            <a:pPr marL="285750" indent="-285750">
              <a:buFont typeface="Arial" panose="020B0604020202020204" pitchFamily="34" charset="0"/>
              <a:buChar char="•"/>
            </a:pPr>
            <a:r>
              <a:rPr lang="en-US" sz="2000" b="0" i="0" u="none" strike="noStrike" baseline="0" dirty="0">
                <a:latin typeface="Times New Roman"/>
                <a:cs typeface="Times New Roman"/>
              </a:rPr>
              <a:t>Dimensions and the design of the tool bit </a:t>
            </a:r>
            <a:r>
              <a:rPr lang="en-US" sz="2000" dirty="0">
                <a:latin typeface="Times New Roman"/>
                <a:cs typeface="Times New Roman"/>
              </a:rPr>
              <a:t>are as followed:</a:t>
            </a:r>
          </a:p>
          <a:p>
            <a:pPr marL="285750" indent="-285750">
              <a:buFont typeface="Arial" panose="020B0604020202020204" pitchFamily="34" charset="0"/>
              <a:buChar char="•"/>
            </a:pPr>
            <a:endParaRPr lang="en-US" sz="2000" b="0" i="0" u="none" strike="noStrike" baseline="0" dirty="0">
              <a:latin typeface="Times New Roman"/>
              <a:cs typeface="Times New Roman"/>
            </a:endParaRPr>
          </a:p>
          <a:p>
            <a:pPr marL="285750" indent="-285750" algn="l">
              <a:buFont typeface="Arial" panose="020B0604020202020204" pitchFamily="34" charset="0"/>
              <a:buChar char="•"/>
            </a:pPr>
            <a:endParaRPr lang="en-US" sz="2000" dirty="0">
              <a:latin typeface="Times New Roman"/>
              <a:cs typeface="Times New Roman"/>
            </a:endParaRPr>
          </a:p>
          <a:p>
            <a:endParaRPr lang="en-US" sz="2000" dirty="0">
              <a:latin typeface="Times New Roman"/>
              <a:cs typeface="Times New Roman"/>
            </a:endParaRPr>
          </a:p>
        </p:txBody>
      </p:sp>
      <p:pic>
        <p:nvPicPr>
          <p:cNvPr id="3" name="Picture 6" descr="Institute of Aeronautical Engineering - [IARE], Hyderabad - Faculty Details  2023-2024">
            <a:extLst>
              <a:ext uri="{FF2B5EF4-FFF2-40B4-BE49-F238E27FC236}">
                <a16:creationId xmlns:a16="http://schemas.microsoft.com/office/drawing/2014/main" id="{3093C1D6-20D4-1E78-256D-90489B07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437" y="0"/>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B6C9B6E1-2DB7-0DAF-A3E3-7A1CFB04A17A}"/>
              </a:ext>
            </a:extLst>
          </p:cNvPr>
          <p:cNvPicPr>
            <a:picLocks noChangeAspect="1"/>
          </p:cNvPicPr>
          <p:nvPr/>
        </p:nvPicPr>
        <p:blipFill>
          <a:blip r:embed="rId3"/>
          <a:stretch>
            <a:fillRect/>
          </a:stretch>
        </p:blipFill>
        <p:spPr>
          <a:xfrm>
            <a:off x="3955427" y="4776843"/>
            <a:ext cx="3361765" cy="2046641"/>
          </a:xfrm>
          <a:prstGeom prst="rect">
            <a:avLst/>
          </a:prstGeom>
        </p:spPr>
      </p:pic>
      <p:pic>
        <p:nvPicPr>
          <p:cNvPr id="6" name="Picture 7" descr="A picture containing text, antenna&#10;&#10;Description automatically generated">
            <a:extLst>
              <a:ext uri="{FF2B5EF4-FFF2-40B4-BE49-F238E27FC236}">
                <a16:creationId xmlns:a16="http://schemas.microsoft.com/office/drawing/2014/main" id="{591B73BD-35EA-C178-B618-72075B86BFC1}"/>
              </a:ext>
            </a:extLst>
          </p:cNvPr>
          <p:cNvPicPr>
            <a:picLocks noChangeAspect="1"/>
          </p:cNvPicPr>
          <p:nvPr/>
        </p:nvPicPr>
        <p:blipFill>
          <a:blip r:embed="rId4"/>
          <a:stretch>
            <a:fillRect/>
          </a:stretch>
        </p:blipFill>
        <p:spPr>
          <a:xfrm>
            <a:off x="7313650" y="4202156"/>
            <a:ext cx="2617695" cy="26212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6CD5-9F12-4885-E138-F61FFB6BAA5C}"/>
              </a:ext>
            </a:extLst>
          </p:cNvPr>
          <p:cNvSpPr>
            <a:spLocks noGrp="1"/>
          </p:cNvSpPr>
          <p:nvPr>
            <p:ph type="title"/>
          </p:nvPr>
        </p:nvSpPr>
        <p:spPr/>
        <p:txBody>
          <a:bodyPr/>
          <a:lstStyle/>
          <a:p>
            <a:r>
              <a:rPr lang="en-US" b="1" dirty="0">
                <a:latin typeface="Times New Roman"/>
                <a:cs typeface="Times New Roman"/>
              </a:rPr>
              <a:t>Pictures</a:t>
            </a:r>
            <a:r>
              <a:rPr lang="en-US" dirty="0">
                <a:latin typeface="Calibri Light" panose="020F0302020204030204"/>
                <a:cs typeface="Calibri Light"/>
              </a:rPr>
              <a:t> </a:t>
            </a:r>
            <a:r>
              <a:rPr lang="en-US" b="1" dirty="0">
                <a:latin typeface="Times New Roman"/>
                <a:cs typeface="Times New Roman"/>
              </a:rPr>
              <a:t>of the Tool Bit with Star Profile</a:t>
            </a:r>
          </a:p>
        </p:txBody>
      </p:sp>
      <p:pic>
        <p:nvPicPr>
          <p:cNvPr id="3" name="Picture 3" descr="A picture containing cup, sitting, indoor, keyboard&#10;&#10;Description automatically generated">
            <a:extLst>
              <a:ext uri="{FF2B5EF4-FFF2-40B4-BE49-F238E27FC236}">
                <a16:creationId xmlns:a16="http://schemas.microsoft.com/office/drawing/2014/main" id="{F8AA5810-7126-E969-8B10-305124DD08AC}"/>
              </a:ext>
            </a:extLst>
          </p:cNvPr>
          <p:cNvPicPr>
            <a:picLocks noChangeAspect="1"/>
          </p:cNvPicPr>
          <p:nvPr/>
        </p:nvPicPr>
        <p:blipFill>
          <a:blip r:embed="rId2"/>
          <a:stretch>
            <a:fillRect/>
          </a:stretch>
        </p:blipFill>
        <p:spPr>
          <a:xfrm>
            <a:off x="8387305" y="1721993"/>
            <a:ext cx="2589650" cy="3954875"/>
          </a:xfrm>
          <a:prstGeom prst="rect">
            <a:avLst/>
          </a:prstGeom>
        </p:spPr>
      </p:pic>
      <p:pic>
        <p:nvPicPr>
          <p:cNvPr id="4" name="Picture 4">
            <a:extLst>
              <a:ext uri="{FF2B5EF4-FFF2-40B4-BE49-F238E27FC236}">
                <a16:creationId xmlns:a16="http://schemas.microsoft.com/office/drawing/2014/main" id="{E88C011A-3183-6F76-9357-8C99A0B0AF7B}"/>
              </a:ext>
            </a:extLst>
          </p:cNvPr>
          <p:cNvPicPr>
            <a:picLocks noChangeAspect="1"/>
          </p:cNvPicPr>
          <p:nvPr/>
        </p:nvPicPr>
        <p:blipFill>
          <a:blip r:embed="rId3"/>
          <a:stretch>
            <a:fillRect/>
          </a:stretch>
        </p:blipFill>
        <p:spPr>
          <a:xfrm>
            <a:off x="4271062" y="2247363"/>
            <a:ext cx="3455506" cy="2815368"/>
          </a:xfrm>
          <a:prstGeom prst="rect">
            <a:avLst/>
          </a:prstGeom>
        </p:spPr>
      </p:pic>
      <p:pic>
        <p:nvPicPr>
          <p:cNvPr id="5" name="Picture 5" descr="A picture containing cup, indoor, tableware, silver&#10;&#10;Description automatically generated">
            <a:extLst>
              <a:ext uri="{FF2B5EF4-FFF2-40B4-BE49-F238E27FC236}">
                <a16:creationId xmlns:a16="http://schemas.microsoft.com/office/drawing/2014/main" id="{F32B7E35-55F3-5605-A783-99DCC42159A4}"/>
              </a:ext>
            </a:extLst>
          </p:cNvPr>
          <p:cNvPicPr>
            <a:picLocks noChangeAspect="1"/>
          </p:cNvPicPr>
          <p:nvPr/>
        </p:nvPicPr>
        <p:blipFill>
          <a:blip r:embed="rId4"/>
          <a:stretch>
            <a:fillRect/>
          </a:stretch>
        </p:blipFill>
        <p:spPr>
          <a:xfrm>
            <a:off x="983662" y="1689219"/>
            <a:ext cx="2639719" cy="3927161"/>
          </a:xfrm>
          <a:prstGeom prst="rect">
            <a:avLst/>
          </a:prstGeom>
        </p:spPr>
      </p:pic>
      <p:sp>
        <p:nvSpPr>
          <p:cNvPr id="6" name="TextBox 5">
            <a:extLst>
              <a:ext uri="{FF2B5EF4-FFF2-40B4-BE49-F238E27FC236}">
                <a16:creationId xmlns:a16="http://schemas.microsoft.com/office/drawing/2014/main" id="{5B98CC29-3483-E7AC-26D1-AB5A0D6B2DC6}"/>
              </a:ext>
            </a:extLst>
          </p:cNvPr>
          <p:cNvSpPr txBox="1"/>
          <p:nvPr/>
        </p:nvSpPr>
        <p:spPr>
          <a:xfrm>
            <a:off x="1290918" y="5674659"/>
            <a:ext cx="20260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Tool Bit Side View 1</a:t>
            </a:r>
            <a:endParaRPr lang="en-US" dirty="0"/>
          </a:p>
        </p:txBody>
      </p:sp>
      <p:sp>
        <p:nvSpPr>
          <p:cNvPr id="7" name="TextBox 6">
            <a:extLst>
              <a:ext uri="{FF2B5EF4-FFF2-40B4-BE49-F238E27FC236}">
                <a16:creationId xmlns:a16="http://schemas.microsoft.com/office/drawing/2014/main" id="{DE6AF654-61DD-0A0C-91F4-5255718E376A}"/>
              </a:ext>
            </a:extLst>
          </p:cNvPr>
          <p:cNvSpPr txBox="1"/>
          <p:nvPr/>
        </p:nvSpPr>
        <p:spPr>
          <a:xfrm>
            <a:off x="5199529" y="5145740"/>
            <a:ext cx="17929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Tool Bit Top View</a:t>
            </a:r>
            <a:endParaRPr lang="en-US" dirty="0"/>
          </a:p>
        </p:txBody>
      </p:sp>
      <p:sp>
        <p:nvSpPr>
          <p:cNvPr id="8" name="TextBox 7">
            <a:extLst>
              <a:ext uri="{FF2B5EF4-FFF2-40B4-BE49-F238E27FC236}">
                <a16:creationId xmlns:a16="http://schemas.microsoft.com/office/drawing/2014/main" id="{C9D6CEC0-B593-B373-74CE-CBEE6FABC8E2}"/>
              </a:ext>
            </a:extLst>
          </p:cNvPr>
          <p:cNvSpPr txBox="1"/>
          <p:nvPr/>
        </p:nvSpPr>
        <p:spPr>
          <a:xfrm>
            <a:off x="8794376" y="5674657"/>
            <a:ext cx="20260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Tool Bit Side View 2</a:t>
            </a:r>
            <a:endParaRPr lang="en-US" dirty="0"/>
          </a:p>
        </p:txBody>
      </p:sp>
    </p:spTree>
    <p:extLst>
      <p:ext uri="{BB962C8B-B14F-4D97-AF65-F5344CB8AC3E}">
        <p14:creationId xmlns:p14="http://schemas.microsoft.com/office/powerpoint/2010/main" val="1052914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10</TotalTime>
  <Words>1908</Words>
  <Application>Microsoft Office PowerPoint</Application>
  <PresentationFormat>Widescreen</PresentationFormat>
  <Paragraphs>112</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Century Schoolbook</vt:lpstr>
      <vt:lpstr>Times New Roman</vt:lpstr>
      <vt:lpstr>Office Theme</vt:lpstr>
      <vt:lpstr>Friction Stir Spot Welding of Dissimilar Metals and Thicknesses</vt:lpstr>
      <vt:lpstr>Context of the Presentation</vt:lpstr>
      <vt:lpstr>Abstract </vt:lpstr>
      <vt:lpstr>Literature survey </vt:lpstr>
      <vt:lpstr>Introduction</vt:lpstr>
      <vt:lpstr>Materials used for the project</vt:lpstr>
      <vt:lpstr>Friction Stir Welding Applications</vt:lpstr>
      <vt:lpstr>Dimensions of the materials</vt:lpstr>
      <vt:lpstr>Pictures of the Tool Bit with Star Profile</vt:lpstr>
      <vt:lpstr>3D Modeling of the tool in Fusion 360</vt:lpstr>
      <vt:lpstr>Tool before and after Hardness</vt:lpstr>
      <vt:lpstr>FSSW Procedure and Prototyping </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Friction Stir Spot Welding of dissimilar metals and thicknesses</dc:title>
  <dc:creator>KPT .</dc:creator>
  <cp:lastModifiedBy>K</cp:lastModifiedBy>
  <cp:revision>545</cp:revision>
  <dcterms:created xsi:type="dcterms:W3CDTF">2022-10-22T09:48:00Z</dcterms:created>
  <dcterms:modified xsi:type="dcterms:W3CDTF">2023-05-20T04:21:37Z</dcterms:modified>
</cp:coreProperties>
</file>